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6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711" r:id="rId3"/>
    <p:sldMasterId id="2147483735" r:id="rId4"/>
    <p:sldMasterId id="2147483747" r:id="rId5"/>
    <p:sldMasterId id="2147483759" r:id="rId6"/>
    <p:sldMasterId id="2147483771" r:id="rId7"/>
  </p:sldMasterIdLst>
  <p:notesMasterIdLst>
    <p:notesMasterId r:id="rId31"/>
  </p:notesMasterIdLst>
  <p:handoutMasterIdLst>
    <p:handoutMasterId r:id="rId32"/>
  </p:handoutMasterIdLst>
  <p:sldIdLst>
    <p:sldId id="256" r:id="rId8"/>
    <p:sldId id="350" r:id="rId9"/>
    <p:sldId id="257" r:id="rId10"/>
    <p:sldId id="259" r:id="rId11"/>
    <p:sldId id="260" r:id="rId12"/>
    <p:sldId id="262" r:id="rId13"/>
    <p:sldId id="313" r:id="rId14"/>
    <p:sldId id="341" r:id="rId15"/>
    <p:sldId id="266" r:id="rId16"/>
    <p:sldId id="343" r:id="rId17"/>
    <p:sldId id="263" r:id="rId18"/>
    <p:sldId id="351" r:id="rId19"/>
    <p:sldId id="344" r:id="rId20"/>
    <p:sldId id="296" r:id="rId21"/>
    <p:sldId id="346" r:id="rId22"/>
    <p:sldId id="347" r:id="rId23"/>
    <p:sldId id="345" r:id="rId24"/>
    <p:sldId id="353" r:id="rId25"/>
    <p:sldId id="307" r:id="rId26"/>
    <p:sldId id="349" r:id="rId27"/>
    <p:sldId id="352" r:id="rId28"/>
    <p:sldId id="311" r:id="rId29"/>
    <p:sldId id="317" r:id="rId30"/>
  </p:sldIdLst>
  <p:sldSz cx="9144000" cy="6858000" type="screen4x3"/>
  <p:notesSz cx="6797675" cy="992505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1062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99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theme" Target="theme/theme1.xml"/><Relationship Id="rId8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797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797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676572-1ED7-4828-B0A4-EED5D4BE470C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7076"/>
            <a:ext cx="2945659" cy="497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0443" y="9427076"/>
            <a:ext cx="2945659" cy="497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F51C65-086E-4D93-A9DE-6AB3954A85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3080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jpg>
</file>

<file path=ppt/media/image3.jpeg>
</file>

<file path=ppt/media/image30.jpg>
</file>

<file path=ppt/media/image31.png>
</file>

<file path=ppt/media/image32.jpg>
</file>

<file path=ppt/media/image33.png>
</file>

<file path=ppt/media/image34.jpg>
</file>

<file path=ppt/media/image35.jpg>
</file>

<file path=ppt/media/image36.png>
</file>

<file path=ppt/media/image37.jpeg>
</file>

<file path=ppt/media/image38.png>
</file>

<file path=ppt/media/image39.jpg>
</file>

<file path=ppt/media/image4.jpeg>
</file>

<file path=ppt/media/image40.png>
</file>

<file path=ppt/media/image41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25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25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8F8442-5274-4839-848F-1F059221F375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4538"/>
            <a:ext cx="4959350" cy="3721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14399"/>
            <a:ext cx="5438140" cy="446627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27075"/>
            <a:ext cx="2945659" cy="4962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27075"/>
            <a:ext cx="2945659" cy="4962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7BE85E-A569-4C6F-8774-9222FA9991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980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302C806-177C-4379-BFB0-14492BC9FA56}" type="slidenum">
              <a:rPr lang="en-US" altLang="zh-CN">
                <a:solidFill>
                  <a:prstClr val="black"/>
                </a:solidFill>
              </a:rPr>
              <a:pPr/>
              <a:t>3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47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04809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E996064-0DCC-4B50-B8ED-72E1E4EE862D}" type="slidenum">
              <a:rPr lang="en-US" altLang="zh-CN">
                <a:solidFill>
                  <a:prstClr val="black"/>
                </a:solidFill>
              </a:rPr>
              <a:pPr/>
              <a:t>4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51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1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254521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09319E1-603F-4216-A578-8379F8937040}" type="slidenum">
              <a:rPr lang="en-US" altLang="zh-CN">
                <a:solidFill>
                  <a:prstClr val="black"/>
                </a:solidFill>
              </a:rPr>
              <a:pPr/>
              <a:t>5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202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27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568991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eaLnBrk="1" hangingPunct="1"/>
            <a:fld id="{645D517A-8EA0-476D-8A9B-1D8331BDEC6D}" type="slidenum">
              <a:rPr lang="en-US" altLang="zh-CN" smtClean="0">
                <a:solidFill>
                  <a:prstClr val="black"/>
                </a:solidFill>
              </a:rPr>
              <a:pPr eaLnBrk="1" hangingPunct="1"/>
              <a:t>6</a:t>
            </a:fld>
            <a:endParaRPr lang="en-US" altLang="zh-CN" smtClean="0">
              <a:solidFill>
                <a:prstClr val="black"/>
              </a:solidFill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 smtClean="0">
                <a:ea typeface="宋体" charset="-122"/>
              </a:rPr>
              <a:t>Computer network information center</a:t>
            </a:r>
          </a:p>
          <a:p>
            <a:pPr eaLnBrk="1" hangingPunct="1"/>
            <a:r>
              <a:rPr lang="en-US" altLang="zh-CN" smtClean="0">
                <a:ea typeface="宋体" charset="-122"/>
              </a:rPr>
              <a:t>Institute of microbiology</a:t>
            </a:r>
          </a:p>
          <a:p>
            <a:pPr eaLnBrk="1" hangingPunct="1"/>
            <a:r>
              <a:rPr lang="en-US" altLang="zh-CN" smtClean="0">
                <a:ea typeface="宋体" charset="-122"/>
              </a:rPr>
              <a:t>Institute of zoology</a:t>
            </a:r>
          </a:p>
          <a:p>
            <a:pPr eaLnBrk="1" hangingPunct="1"/>
            <a:r>
              <a:rPr lang="en-US" altLang="zh-CN" smtClean="0">
                <a:ea typeface="宋体" charset="-122"/>
              </a:rPr>
              <a:t>Wuhan Institute of virology</a:t>
            </a:r>
          </a:p>
          <a:p>
            <a:pPr eaLnBrk="1" hangingPunct="1"/>
            <a:r>
              <a:rPr lang="en-US" altLang="zh-CN" smtClean="0">
                <a:ea typeface="宋体" charset="-122"/>
              </a:rPr>
              <a:t>Institute of Remote sensing applications</a:t>
            </a:r>
          </a:p>
          <a:p>
            <a:pPr eaLnBrk="1" hangingPunct="1"/>
            <a:r>
              <a:rPr lang="en-US" altLang="zh-CN" smtClean="0">
                <a:ea typeface="宋体" charset="-122"/>
              </a:rPr>
              <a:t>Cold and Arid Regions Environment and Engineering Research Institute </a:t>
            </a:r>
          </a:p>
        </p:txBody>
      </p:sp>
    </p:spTree>
    <p:extLst>
      <p:ext uri="{BB962C8B-B14F-4D97-AF65-F5344CB8AC3E}">
        <p14:creationId xmlns:p14="http://schemas.microsoft.com/office/powerpoint/2010/main" val="22191904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67971C-70E3-4226-98E1-B47955A98B0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9190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513F933-7554-4369-A058-D8D7464F0143}" type="slidenum">
              <a:rPr lang="en-US" altLang="zh-CN">
                <a:solidFill>
                  <a:prstClr val="black"/>
                </a:solidFill>
              </a:rPr>
              <a:pPr/>
              <a:t>10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204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07826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EE2C5F5-2C0B-45C5-AC0F-10FA96FF76A1}" type="slidenum">
              <a:rPr lang="en-US" altLang="zh-CN">
                <a:solidFill>
                  <a:prstClr val="black"/>
                </a:solidFill>
              </a:rPr>
              <a:pPr/>
              <a:t>14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74082" name="Rectangle 7"/>
          <p:cNvSpPr txBox="1">
            <a:spLocks noGrp="1" noChangeArrowheads="1"/>
          </p:cNvSpPr>
          <p:nvPr/>
        </p:nvSpPr>
        <p:spPr bwMode="auto">
          <a:xfrm>
            <a:off x="3850443" y="9427075"/>
            <a:ext cx="2945659" cy="496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r"/>
            <a:fld id="{B2DBEC1C-743F-4F02-893F-4CE9BEFEB126}" type="slidenum">
              <a:rPr lang="en-US" altLang="zh-CN" sz="1200">
                <a:solidFill>
                  <a:prstClr val="black"/>
                </a:solidFill>
              </a:rPr>
              <a:pPr algn="r"/>
              <a:t>14</a:t>
            </a:fld>
            <a:endParaRPr lang="en-US" altLang="zh-CN" sz="1200">
              <a:solidFill>
                <a:prstClr val="black"/>
              </a:solidFill>
            </a:endParaRPr>
          </a:p>
        </p:txBody>
      </p:sp>
      <p:sp>
        <p:nvSpPr>
          <p:cNvPr id="174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08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08096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3646876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Rectangle 3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158033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912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713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2047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4212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89776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4138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8224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660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5413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0279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908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5254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4482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8634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3399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标题和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zh-CN" alt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FC8903-0FA9-485E-A716-935B758EEA6A}" type="slidenum">
              <a:rPr lang="en-US" altLang="zh-CN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19705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80947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4753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76796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86921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057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101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20599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64273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93991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8935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29083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1677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0413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667290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88017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87692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970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96292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719685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74399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6715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477357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969482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243058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26354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2131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807022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364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30617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9250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28193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71999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182465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66232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093942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672759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21409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68408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494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485201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91785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34486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14446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01560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315345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36501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835717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70371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825519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095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204271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38739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44478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31125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829732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51364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803882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7413273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25586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839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4444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2987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.xml"/><Relationship Id="rId3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4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9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EB5BC-5014-4387-8CE2-E8D25A9B7703}" type="datetimeFigureOut">
              <a:rPr lang="zh-CN" altLang="en-US" smtClean="0"/>
              <a:t>2015/4/10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38967-20B7-42BB-8975-6CEF05F3E8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753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39965-FA07-485E-80EF-CAD98ECB6D9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FE300-36B8-4465-B19D-9465ADA23F0E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3938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494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051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75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6449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14CEEB-BBFE-496C-8090-A62FC3DF5DB7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2015/4/10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95FFA-BD2B-4669-866B-3AA2A6F2704B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213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luoze@cnic.cn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ybp@cnci.c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33.png"/><Relationship Id="rId5" Type="http://schemas.openxmlformats.org/officeDocument/2006/relationships/image" Target="../media/image32.jpg"/><Relationship Id="rId4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4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39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mailto:luoze@cnic.cn" TargetMode="External"/><Relationship Id="rId1" Type="http://schemas.openxmlformats.org/officeDocument/2006/relationships/slideLayout" Target="../slideLayouts/slideLayout6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10" Type="http://schemas.openxmlformats.org/officeDocument/2006/relationships/image" Target="../media/image18.jpeg"/><Relationship Id="rId4" Type="http://schemas.openxmlformats.org/officeDocument/2006/relationships/image" Target="../media/image12.png"/><Relationship Id="rId9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67544" y="1700809"/>
            <a:ext cx="8280920" cy="1899642"/>
          </a:xfrm>
        </p:spPr>
        <p:txBody>
          <a:bodyPr>
            <a:normAutofit fontScale="90000"/>
          </a:bodyPr>
          <a:lstStyle/>
          <a:p>
            <a:r>
              <a:rPr lang="en-US" altLang="zh-CN" sz="5400" dirty="0"/>
              <a:t>Bird Species Identification</a:t>
            </a:r>
            <a:r>
              <a:rPr lang="zh-CN" altLang="zh-CN" dirty="0"/>
              <a:t/>
            </a:r>
            <a:br>
              <a:rPr lang="zh-CN" altLang="zh-CN" dirty="0"/>
            </a:br>
            <a:r>
              <a:rPr lang="en-US" altLang="zh-CN" sz="3100" b="1" dirty="0" smtClean="0"/>
              <a:t>e-Science Application Case </a:t>
            </a:r>
            <a:r>
              <a:rPr lang="en-US" altLang="zh-CN" sz="3100" b="1" dirty="0"/>
              <a:t>in Qinghai Lake Region</a:t>
            </a:r>
            <a:r>
              <a:rPr lang="en-US" altLang="zh-CN" b="1" dirty="0"/>
              <a:t> </a:t>
            </a:r>
            <a:endParaRPr lang="zh-CN" altLang="en-US" sz="3600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13379" y="3886200"/>
            <a:ext cx="8856984" cy="1752600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Li Jian(lijian</a:t>
            </a:r>
            <a:r>
              <a:rPr lang="en-US" altLang="zh-CN" dirty="0" smtClean="0">
                <a:solidFill>
                  <a:schemeClr val="tx1"/>
                </a:solidFill>
                <a:hlinkClick r:id="rId3"/>
              </a:rPr>
              <a:t>@cnic.cn</a:t>
            </a:r>
            <a:r>
              <a:rPr lang="en-US" altLang="zh-CN" dirty="0" smtClean="0">
                <a:solidFill>
                  <a:schemeClr val="tx1"/>
                </a:solidFill>
              </a:rPr>
              <a:t>); Yan Baoping (</a:t>
            </a:r>
            <a:r>
              <a:rPr lang="en-US" altLang="zh-CN" dirty="0" smtClean="0">
                <a:solidFill>
                  <a:schemeClr val="tx1"/>
                </a:solidFill>
                <a:hlinkClick r:id="rId4"/>
              </a:rPr>
              <a:t>ybp@cnci.cn</a:t>
            </a:r>
            <a:r>
              <a:rPr lang="en-US" altLang="zh-CN" dirty="0" smtClean="0">
                <a:solidFill>
                  <a:schemeClr val="tx1"/>
                </a:solidFill>
              </a:rPr>
              <a:t>)</a:t>
            </a:r>
          </a:p>
          <a:p>
            <a:r>
              <a:rPr lang="en-US" altLang="zh-CN" dirty="0" smtClean="0">
                <a:solidFill>
                  <a:schemeClr val="tx1"/>
                </a:solidFill>
              </a:rPr>
              <a:t>Computer Network Information Center, CAS</a:t>
            </a:r>
          </a:p>
          <a:p>
            <a:fld id="{59326B84-EB19-4B4D-A878-2C3EB5ECB1A5}" type="datetime4">
              <a:rPr lang="en-US" altLang="zh-CN" smtClean="0">
                <a:solidFill>
                  <a:schemeClr val="tx1"/>
                </a:solidFill>
              </a:rPr>
              <a:t>April 10, 2015</a:t>
            </a:fld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5616" y="910461"/>
            <a:ext cx="66525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PRAGMA 28, Nara, Apr.8-11, 2015</a:t>
            </a:r>
            <a:endParaRPr lang="zh-CN" altLang="en-US" sz="36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605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标题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203779" name="内容占位符 2"/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20378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0363"/>
            <a:ext cx="9140825" cy="6164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6084167" y="4437112"/>
            <a:ext cx="30566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</a:rPr>
              <a:t>GPS solar-powered Platform Terminal Transmitters (PTT)</a:t>
            </a:r>
            <a:endParaRPr lang="zh-CN" altLang="en-US" dirty="0">
              <a:solidFill>
                <a:prstClr val="black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3798167" y="54868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</a:rPr>
              <a:t>Equipment was programmed to record GPS locations every 2 hours, and the record data were uploaded to the Argos satellite tracking</a:t>
            </a:r>
          </a:p>
          <a:p>
            <a:r>
              <a:rPr lang="en-US" altLang="zh-CN" dirty="0">
                <a:solidFill>
                  <a:prstClr val="black"/>
                </a:solidFill>
              </a:rPr>
              <a:t>system every 2 days</a:t>
            </a:r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2768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>
            <a:off x="594078" y="620688"/>
            <a:ext cx="8154386" cy="5616575"/>
            <a:chOff x="755650" y="476672"/>
            <a:chExt cx="8154386" cy="5616575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gray">
            <a:xfrm rot="13770025">
              <a:off x="4913313" y="3961235"/>
              <a:ext cx="960437" cy="192087"/>
            </a:xfrm>
            <a:prstGeom prst="rect">
              <a:avLst/>
            </a:prstGeom>
            <a:gradFill rotWithShape="1">
              <a:gsLst>
                <a:gs pos="0">
                  <a:srgbClr val="969696">
                    <a:gamma/>
                    <a:shade val="46275"/>
                    <a:invGamma/>
                  </a:srgbClr>
                </a:gs>
                <a:gs pos="50000">
                  <a:srgbClr val="969696"/>
                </a:gs>
                <a:gs pos="100000">
                  <a:srgbClr val="969696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gray">
            <a:xfrm rot="20856083">
              <a:off x="2924175" y="3508797"/>
              <a:ext cx="1009650" cy="173038"/>
            </a:xfrm>
            <a:prstGeom prst="rect">
              <a:avLst/>
            </a:prstGeom>
            <a:gradFill rotWithShape="1">
              <a:gsLst>
                <a:gs pos="0">
                  <a:srgbClr val="969696">
                    <a:gamma/>
                    <a:shade val="46275"/>
                    <a:invGamma/>
                  </a:srgbClr>
                </a:gs>
                <a:gs pos="50000">
                  <a:srgbClr val="969696"/>
                </a:gs>
                <a:gs pos="100000">
                  <a:srgbClr val="969696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3862389" y="2183235"/>
              <a:ext cx="1609725" cy="1855787"/>
              <a:chOff x="2433" y="1234"/>
              <a:chExt cx="1014" cy="1169"/>
            </a:xfrm>
          </p:grpSpPr>
          <p:sp>
            <p:nvSpPr>
              <p:cNvPr id="7" name="Rectangle 7"/>
              <p:cNvSpPr>
                <a:spLocks noChangeArrowheads="1"/>
              </p:cNvSpPr>
              <p:nvPr/>
            </p:nvSpPr>
            <p:spPr bwMode="gray">
              <a:xfrm rot="-3205350">
                <a:off x="3175" y="1380"/>
                <a:ext cx="376" cy="83"/>
              </a:xfrm>
              <a:prstGeom prst="rect">
                <a:avLst/>
              </a:prstGeom>
              <a:gradFill rotWithShape="1">
                <a:gsLst>
                  <a:gs pos="0">
                    <a:srgbClr val="969696">
                      <a:gamma/>
                      <a:shade val="46275"/>
                      <a:invGamma/>
                    </a:srgbClr>
                  </a:gs>
                  <a:gs pos="50000">
                    <a:srgbClr val="969696"/>
                  </a:gs>
                  <a:gs pos="100000">
                    <a:srgbClr val="969696">
                      <a:gamma/>
                      <a:shade val="46275"/>
                      <a:invGamma/>
                    </a:srgbClr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grpSp>
            <p:nvGrpSpPr>
              <p:cNvPr id="8" name="Group 8"/>
              <p:cNvGrpSpPr>
                <a:grpSpLocks/>
              </p:cNvGrpSpPr>
              <p:nvPr/>
            </p:nvGrpSpPr>
            <p:grpSpPr bwMode="auto">
              <a:xfrm>
                <a:off x="2433" y="1401"/>
                <a:ext cx="1014" cy="1002"/>
                <a:chOff x="2016" y="1920"/>
                <a:chExt cx="1680" cy="1680"/>
              </a:xfrm>
            </p:grpSpPr>
            <p:sp>
              <p:nvSpPr>
                <p:cNvPr id="10" name="Oval 9"/>
                <p:cNvSpPr>
                  <a:spLocks noChangeArrowheads="1"/>
                </p:cNvSpPr>
                <p:nvPr/>
              </p:nvSpPr>
              <p:spPr bwMode="gray">
                <a:xfrm>
                  <a:off x="2016" y="1920"/>
                  <a:ext cx="1680" cy="1680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33CCCC"/>
                    </a:gs>
                    <a:gs pos="100000">
                      <a:srgbClr val="33CCCC">
                        <a:gamma/>
                        <a:shade val="24314"/>
                        <a:invGamma/>
                      </a:srgbClr>
                    </a:gs>
                  </a:gsLst>
                  <a:lin ang="5400000" scaled="1"/>
                </a:gra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11" name="Freeform 10"/>
                <p:cNvSpPr>
                  <a:spLocks/>
                </p:cNvSpPr>
                <p:nvPr/>
              </p:nvSpPr>
              <p:spPr bwMode="gray">
                <a:xfrm>
                  <a:off x="2208" y="1948"/>
                  <a:ext cx="1296" cy="634"/>
                </a:xfrm>
                <a:custGeom>
                  <a:avLst/>
                  <a:gdLst>
                    <a:gd name="T0" fmla="*/ 1301 w 1321"/>
                    <a:gd name="T1" fmla="*/ 401 h 712"/>
                    <a:gd name="T2" fmla="*/ 1317 w 1321"/>
                    <a:gd name="T3" fmla="*/ 442 h 712"/>
                    <a:gd name="T4" fmla="*/ 1321 w 1321"/>
                    <a:gd name="T5" fmla="*/ 481 h 712"/>
                    <a:gd name="T6" fmla="*/ 1315 w 1321"/>
                    <a:gd name="T7" fmla="*/ 516 h 712"/>
                    <a:gd name="T8" fmla="*/ 1298 w 1321"/>
                    <a:gd name="T9" fmla="*/ 550 h 712"/>
                    <a:gd name="T10" fmla="*/ 1272 w 1321"/>
                    <a:gd name="T11" fmla="*/ 579 h 712"/>
                    <a:gd name="T12" fmla="*/ 1239 w 1321"/>
                    <a:gd name="T13" fmla="*/ 604 h 712"/>
                    <a:gd name="T14" fmla="*/ 1196 w 1321"/>
                    <a:gd name="T15" fmla="*/ 628 h 712"/>
                    <a:gd name="T16" fmla="*/ 1147 w 1321"/>
                    <a:gd name="T17" fmla="*/ 649 h 712"/>
                    <a:gd name="T18" fmla="*/ 1092 w 1321"/>
                    <a:gd name="T19" fmla="*/ 667 h 712"/>
                    <a:gd name="T20" fmla="*/ 1031 w 1321"/>
                    <a:gd name="T21" fmla="*/ 683 h 712"/>
                    <a:gd name="T22" fmla="*/ 967 w 1321"/>
                    <a:gd name="T23" fmla="*/ 694 h 712"/>
                    <a:gd name="T24" fmla="*/ 896 w 1321"/>
                    <a:gd name="T25" fmla="*/ 704 h 712"/>
                    <a:gd name="T26" fmla="*/ 824 w 1321"/>
                    <a:gd name="T27" fmla="*/ 710 h 712"/>
                    <a:gd name="T28" fmla="*/ 795 w 1321"/>
                    <a:gd name="T29" fmla="*/ 712 h 712"/>
                    <a:gd name="T30" fmla="*/ 476 w 1321"/>
                    <a:gd name="T31" fmla="*/ 712 h 712"/>
                    <a:gd name="T32" fmla="*/ 472 w 1321"/>
                    <a:gd name="T33" fmla="*/ 712 h 712"/>
                    <a:gd name="T34" fmla="*/ 409 w 1321"/>
                    <a:gd name="T35" fmla="*/ 708 h 712"/>
                    <a:gd name="T36" fmla="*/ 348 w 1321"/>
                    <a:gd name="T37" fmla="*/ 704 h 712"/>
                    <a:gd name="T38" fmla="*/ 290 w 1321"/>
                    <a:gd name="T39" fmla="*/ 696 h 712"/>
                    <a:gd name="T40" fmla="*/ 235 w 1321"/>
                    <a:gd name="T41" fmla="*/ 689 h 712"/>
                    <a:gd name="T42" fmla="*/ 186 w 1321"/>
                    <a:gd name="T43" fmla="*/ 677 h 712"/>
                    <a:gd name="T44" fmla="*/ 141 w 1321"/>
                    <a:gd name="T45" fmla="*/ 663 h 712"/>
                    <a:gd name="T46" fmla="*/ 102 w 1321"/>
                    <a:gd name="T47" fmla="*/ 648 h 712"/>
                    <a:gd name="T48" fmla="*/ 67 w 1321"/>
                    <a:gd name="T49" fmla="*/ 630 h 712"/>
                    <a:gd name="T50" fmla="*/ 39 w 1321"/>
                    <a:gd name="T51" fmla="*/ 608 h 712"/>
                    <a:gd name="T52" fmla="*/ 18 w 1321"/>
                    <a:gd name="T53" fmla="*/ 583 h 712"/>
                    <a:gd name="T54" fmla="*/ 6 w 1321"/>
                    <a:gd name="T55" fmla="*/ 554 h 712"/>
                    <a:gd name="T56" fmla="*/ 0 w 1321"/>
                    <a:gd name="T57" fmla="*/ 524 h 712"/>
                    <a:gd name="T58" fmla="*/ 0 w 1321"/>
                    <a:gd name="T59" fmla="*/ 520 h 712"/>
                    <a:gd name="T60" fmla="*/ 4 w 1321"/>
                    <a:gd name="T61" fmla="*/ 487 h 712"/>
                    <a:gd name="T62" fmla="*/ 16 w 1321"/>
                    <a:gd name="T63" fmla="*/ 446 h 712"/>
                    <a:gd name="T64" fmla="*/ 51 w 1321"/>
                    <a:gd name="T65" fmla="*/ 370 h 712"/>
                    <a:gd name="T66" fmla="*/ 94 w 1321"/>
                    <a:gd name="T67" fmla="*/ 299 h 712"/>
                    <a:gd name="T68" fmla="*/ 147 w 1321"/>
                    <a:gd name="T69" fmla="*/ 235 h 712"/>
                    <a:gd name="T70" fmla="*/ 204 w 1321"/>
                    <a:gd name="T71" fmla="*/ 176 h 712"/>
                    <a:gd name="T72" fmla="*/ 270 w 1321"/>
                    <a:gd name="T73" fmla="*/ 125 h 712"/>
                    <a:gd name="T74" fmla="*/ 341 w 1321"/>
                    <a:gd name="T75" fmla="*/ 82 h 712"/>
                    <a:gd name="T76" fmla="*/ 415 w 1321"/>
                    <a:gd name="T77" fmla="*/ 47 h 712"/>
                    <a:gd name="T78" fmla="*/ 497 w 1321"/>
                    <a:gd name="T79" fmla="*/ 21 h 712"/>
                    <a:gd name="T80" fmla="*/ 581 w 1321"/>
                    <a:gd name="T81" fmla="*/ 6 h 712"/>
                    <a:gd name="T82" fmla="*/ 667 w 1321"/>
                    <a:gd name="T83" fmla="*/ 0 h 712"/>
                    <a:gd name="T84" fmla="*/ 667 w 1321"/>
                    <a:gd name="T85" fmla="*/ 0 h 712"/>
                    <a:gd name="T86" fmla="*/ 759 w 1321"/>
                    <a:gd name="T87" fmla="*/ 6 h 712"/>
                    <a:gd name="T88" fmla="*/ 847 w 1321"/>
                    <a:gd name="T89" fmla="*/ 23 h 712"/>
                    <a:gd name="T90" fmla="*/ 932 w 1321"/>
                    <a:gd name="T91" fmla="*/ 53 h 712"/>
                    <a:gd name="T92" fmla="*/ 1010 w 1321"/>
                    <a:gd name="T93" fmla="*/ 90 h 712"/>
                    <a:gd name="T94" fmla="*/ 1082 w 1321"/>
                    <a:gd name="T95" fmla="*/ 137 h 712"/>
                    <a:gd name="T96" fmla="*/ 1149 w 1321"/>
                    <a:gd name="T97" fmla="*/ 194 h 712"/>
                    <a:gd name="T98" fmla="*/ 1208 w 1321"/>
                    <a:gd name="T99" fmla="*/ 256 h 712"/>
                    <a:gd name="T100" fmla="*/ 1258 w 1321"/>
                    <a:gd name="T101" fmla="*/ 325 h 712"/>
                    <a:gd name="T102" fmla="*/ 1301 w 1321"/>
                    <a:gd name="T103" fmla="*/ 401 h 712"/>
                    <a:gd name="T104" fmla="*/ 1301 w 1321"/>
                    <a:gd name="T105" fmla="*/ 401 h 7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321" h="712">
                      <a:moveTo>
                        <a:pt x="1301" y="401"/>
                      </a:moveTo>
                      <a:lnTo>
                        <a:pt x="1317" y="442"/>
                      </a:lnTo>
                      <a:lnTo>
                        <a:pt x="1321" y="481"/>
                      </a:lnTo>
                      <a:lnTo>
                        <a:pt x="1315" y="516"/>
                      </a:lnTo>
                      <a:lnTo>
                        <a:pt x="1298" y="550"/>
                      </a:lnTo>
                      <a:lnTo>
                        <a:pt x="1272" y="579"/>
                      </a:lnTo>
                      <a:lnTo>
                        <a:pt x="1239" y="604"/>
                      </a:lnTo>
                      <a:lnTo>
                        <a:pt x="1196" y="628"/>
                      </a:lnTo>
                      <a:lnTo>
                        <a:pt x="1147" y="649"/>
                      </a:lnTo>
                      <a:lnTo>
                        <a:pt x="1092" y="667"/>
                      </a:lnTo>
                      <a:lnTo>
                        <a:pt x="1031" y="683"/>
                      </a:lnTo>
                      <a:lnTo>
                        <a:pt x="967" y="694"/>
                      </a:lnTo>
                      <a:lnTo>
                        <a:pt x="896" y="704"/>
                      </a:lnTo>
                      <a:lnTo>
                        <a:pt x="824" y="710"/>
                      </a:lnTo>
                      <a:lnTo>
                        <a:pt x="795" y="712"/>
                      </a:lnTo>
                      <a:lnTo>
                        <a:pt x="476" y="712"/>
                      </a:lnTo>
                      <a:lnTo>
                        <a:pt x="472" y="712"/>
                      </a:lnTo>
                      <a:lnTo>
                        <a:pt x="409" y="708"/>
                      </a:lnTo>
                      <a:lnTo>
                        <a:pt x="348" y="704"/>
                      </a:lnTo>
                      <a:lnTo>
                        <a:pt x="290" y="696"/>
                      </a:lnTo>
                      <a:lnTo>
                        <a:pt x="235" y="689"/>
                      </a:lnTo>
                      <a:lnTo>
                        <a:pt x="186" y="677"/>
                      </a:lnTo>
                      <a:lnTo>
                        <a:pt x="141" y="663"/>
                      </a:lnTo>
                      <a:lnTo>
                        <a:pt x="102" y="648"/>
                      </a:lnTo>
                      <a:lnTo>
                        <a:pt x="67" y="630"/>
                      </a:lnTo>
                      <a:lnTo>
                        <a:pt x="39" y="608"/>
                      </a:lnTo>
                      <a:lnTo>
                        <a:pt x="18" y="583"/>
                      </a:lnTo>
                      <a:lnTo>
                        <a:pt x="6" y="554"/>
                      </a:lnTo>
                      <a:lnTo>
                        <a:pt x="0" y="524"/>
                      </a:lnTo>
                      <a:lnTo>
                        <a:pt x="0" y="520"/>
                      </a:lnTo>
                      <a:lnTo>
                        <a:pt x="4" y="487"/>
                      </a:lnTo>
                      <a:lnTo>
                        <a:pt x="16" y="446"/>
                      </a:lnTo>
                      <a:lnTo>
                        <a:pt x="51" y="370"/>
                      </a:lnTo>
                      <a:lnTo>
                        <a:pt x="94" y="299"/>
                      </a:lnTo>
                      <a:lnTo>
                        <a:pt x="147" y="235"/>
                      </a:lnTo>
                      <a:lnTo>
                        <a:pt x="204" y="176"/>
                      </a:lnTo>
                      <a:lnTo>
                        <a:pt x="270" y="125"/>
                      </a:lnTo>
                      <a:lnTo>
                        <a:pt x="341" y="82"/>
                      </a:lnTo>
                      <a:lnTo>
                        <a:pt x="415" y="47"/>
                      </a:lnTo>
                      <a:lnTo>
                        <a:pt x="497" y="21"/>
                      </a:lnTo>
                      <a:lnTo>
                        <a:pt x="581" y="6"/>
                      </a:lnTo>
                      <a:lnTo>
                        <a:pt x="667" y="0"/>
                      </a:lnTo>
                      <a:lnTo>
                        <a:pt x="667" y="0"/>
                      </a:lnTo>
                      <a:lnTo>
                        <a:pt x="759" y="6"/>
                      </a:lnTo>
                      <a:lnTo>
                        <a:pt x="847" y="23"/>
                      </a:lnTo>
                      <a:lnTo>
                        <a:pt x="932" y="53"/>
                      </a:lnTo>
                      <a:lnTo>
                        <a:pt x="1010" y="90"/>
                      </a:lnTo>
                      <a:lnTo>
                        <a:pt x="1082" y="137"/>
                      </a:lnTo>
                      <a:lnTo>
                        <a:pt x="1149" y="194"/>
                      </a:lnTo>
                      <a:lnTo>
                        <a:pt x="1208" y="256"/>
                      </a:lnTo>
                      <a:lnTo>
                        <a:pt x="1258" y="325"/>
                      </a:lnTo>
                      <a:lnTo>
                        <a:pt x="1301" y="401"/>
                      </a:lnTo>
                      <a:lnTo>
                        <a:pt x="1301" y="401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FFFFFF"/>
                    </a:gs>
                    <a:gs pos="100000">
                      <a:srgbClr val="33CCCC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BBF6EE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9" name="Text Box 11"/>
              <p:cNvSpPr txBox="1">
                <a:spLocks noChangeArrowheads="1"/>
              </p:cNvSpPr>
              <p:nvPr/>
            </p:nvSpPr>
            <p:spPr bwMode="gray">
              <a:xfrm>
                <a:off x="2449" y="1874"/>
                <a:ext cx="956" cy="4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 eaLnBrk="0" hangingPunct="0"/>
                <a:r>
                  <a:rPr lang="en-US" altLang="zh-CN" dirty="0" smtClean="0">
                    <a:solidFill>
                      <a:srgbClr val="FFFF00"/>
                    </a:solidFill>
                  </a:rPr>
                  <a:t>Bird migration</a:t>
                </a:r>
                <a:br>
                  <a:rPr lang="en-US" altLang="zh-CN" dirty="0" smtClean="0">
                    <a:solidFill>
                      <a:srgbClr val="FFFF00"/>
                    </a:solidFill>
                  </a:rPr>
                </a:br>
                <a:r>
                  <a:rPr lang="en-US" altLang="zh-CN" dirty="0" smtClean="0">
                    <a:solidFill>
                      <a:srgbClr val="FFFF00"/>
                    </a:solidFill>
                  </a:rPr>
                  <a:t>data</a:t>
                </a:r>
                <a:endParaRPr lang="zh-CN" altLang="en-US" dirty="0">
                  <a:solidFill>
                    <a:srgbClr val="FFFF00"/>
                  </a:solidFill>
                </a:endParaRPr>
              </a:p>
            </p:txBody>
          </p:sp>
        </p:grpSp>
        <p:grpSp>
          <p:nvGrpSpPr>
            <p:cNvPr id="12" name="Group 23"/>
            <p:cNvGrpSpPr>
              <a:grpSpLocks/>
            </p:cNvGrpSpPr>
            <p:nvPr/>
          </p:nvGrpSpPr>
          <p:grpSpPr bwMode="auto">
            <a:xfrm>
              <a:off x="5275263" y="4150147"/>
              <a:ext cx="1528762" cy="1368425"/>
              <a:chOff x="2016" y="1920"/>
              <a:chExt cx="1680" cy="1680"/>
            </a:xfrm>
          </p:grpSpPr>
          <p:sp>
            <p:nvSpPr>
              <p:cNvPr id="13" name="Oval 24"/>
              <p:cNvSpPr>
                <a:spLocks noChangeArrowheads="1"/>
              </p:cNvSpPr>
              <p:nvPr/>
            </p:nvSpPr>
            <p:spPr bwMode="gray">
              <a:xfrm>
                <a:off x="2016" y="1920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rgbClr val="9942E0"/>
                  </a:gs>
                  <a:gs pos="100000">
                    <a:srgbClr val="9942E0">
                      <a:gamma/>
                      <a:shade val="46275"/>
                      <a:invGamma/>
                    </a:srgbClr>
                  </a:gs>
                </a:gsLst>
                <a:lin ang="540000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sy="50000" kx="-2453608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" name="Freeform 25"/>
              <p:cNvSpPr>
                <a:spLocks/>
              </p:cNvSpPr>
              <p:nvPr/>
            </p:nvSpPr>
            <p:spPr bwMode="gray">
              <a:xfrm>
                <a:off x="2208" y="1948"/>
                <a:ext cx="1296" cy="634"/>
              </a:xfrm>
              <a:custGeom>
                <a:avLst/>
                <a:gdLst>
                  <a:gd name="T0" fmla="*/ 1301 w 1321"/>
                  <a:gd name="T1" fmla="*/ 401 h 712"/>
                  <a:gd name="T2" fmla="*/ 1317 w 1321"/>
                  <a:gd name="T3" fmla="*/ 442 h 712"/>
                  <a:gd name="T4" fmla="*/ 1321 w 1321"/>
                  <a:gd name="T5" fmla="*/ 481 h 712"/>
                  <a:gd name="T6" fmla="*/ 1315 w 1321"/>
                  <a:gd name="T7" fmla="*/ 516 h 712"/>
                  <a:gd name="T8" fmla="*/ 1298 w 1321"/>
                  <a:gd name="T9" fmla="*/ 550 h 712"/>
                  <a:gd name="T10" fmla="*/ 1272 w 1321"/>
                  <a:gd name="T11" fmla="*/ 579 h 712"/>
                  <a:gd name="T12" fmla="*/ 1239 w 1321"/>
                  <a:gd name="T13" fmla="*/ 604 h 712"/>
                  <a:gd name="T14" fmla="*/ 1196 w 1321"/>
                  <a:gd name="T15" fmla="*/ 628 h 712"/>
                  <a:gd name="T16" fmla="*/ 1147 w 1321"/>
                  <a:gd name="T17" fmla="*/ 649 h 712"/>
                  <a:gd name="T18" fmla="*/ 1092 w 1321"/>
                  <a:gd name="T19" fmla="*/ 667 h 712"/>
                  <a:gd name="T20" fmla="*/ 1031 w 1321"/>
                  <a:gd name="T21" fmla="*/ 683 h 712"/>
                  <a:gd name="T22" fmla="*/ 967 w 1321"/>
                  <a:gd name="T23" fmla="*/ 694 h 712"/>
                  <a:gd name="T24" fmla="*/ 896 w 1321"/>
                  <a:gd name="T25" fmla="*/ 704 h 712"/>
                  <a:gd name="T26" fmla="*/ 824 w 1321"/>
                  <a:gd name="T27" fmla="*/ 710 h 712"/>
                  <a:gd name="T28" fmla="*/ 795 w 1321"/>
                  <a:gd name="T29" fmla="*/ 712 h 712"/>
                  <a:gd name="T30" fmla="*/ 476 w 1321"/>
                  <a:gd name="T31" fmla="*/ 712 h 712"/>
                  <a:gd name="T32" fmla="*/ 472 w 1321"/>
                  <a:gd name="T33" fmla="*/ 712 h 712"/>
                  <a:gd name="T34" fmla="*/ 409 w 1321"/>
                  <a:gd name="T35" fmla="*/ 708 h 712"/>
                  <a:gd name="T36" fmla="*/ 348 w 1321"/>
                  <a:gd name="T37" fmla="*/ 704 h 712"/>
                  <a:gd name="T38" fmla="*/ 290 w 1321"/>
                  <a:gd name="T39" fmla="*/ 696 h 712"/>
                  <a:gd name="T40" fmla="*/ 235 w 1321"/>
                  <a:gd name="T41" fmla="*/ 689 h 712"/>
                  <a:gd name="T42" fmla="*/ 186 w 1321"/>
                  <a:gd name="T43" fmla="*/ 677 h 712"/>
                  <a:gd name="T44" fmla="*/ 141 w 1321"/>
                  <a:gd name="T45" fmla="*/ 663 h 712"/>
                  <a:gd name="T46" fmla="*/ 102 w 1321"/>
                  <a:gd name="T47" fmla="*/ 648 h 712"/>
                  <a:gd name="T48" fmla="*/ 67 w 1321"/>
                  <a:gd name="T49" fmla="*/ 630 h 712"/>
                  <a:gd name="T50" fmla="*/ 39 w 1321"/>
                  <a:gd name="T51" fmla="*/ 608 h 712"/>
                  <a:gd name="T52" fmla="*/ 18 w 1321"/>
                  <a:gd name="T53" fmla="*/ 583 h 712"/>
                  <a:gd name="T54" fmla="*/ 6 w 1321"/>
                  <a:gd name="T55" fmla="*/ 554 h 712"/>
                  <a:gd name="T56" fmla="*/ 0 w 1321"/>
                  <a:gd name="T57" fmla="*/ 524 h 712"/>
                  <a:gd name="T58" fmla="*/ 0 w 1321"/>
                  <a:gd name="T59" fmla="*/ 520 h 712"/>
                  <a:gd name="T60" fmla="*/ 4 w 1321"/>
                  <a:gd name="T61" fmla="*/ 487 h 712"/>
                  <a:gd name="T62" fmla="*/ 16 w 1321"/>
                  <a:gd name="T63" fmla="*/ 446 h 712"/>
                  <a:gd name="T64" fmla="*/ 51 w 1321"/>
                  <a:gd name="T65" fmla="*/ 370 h 712"/>
                  <a:gd name="T66" fmla="*/ 94 w 1321"/>
                  <a:gd name="T67" fmla="*/ 299 h 712"/>
                  <a:gd name="T68" fmla="*/ 147 w 1321"/>
                  <a:gd name="T69" fmla="*/ 235 h 712"/>
                  <a:gd name="T70" fmla="*/ 204 w 1321"/>
                  <a:gd name="T71" fmla="*/ 176 h 712"/>
                  <a:gd name="T72" fmla="*/ 270 w 1321"/>
                  <a:gd name="T73" fmla="*/ 125 h 712"/>
                  <a:gd name="T74" fmla="*/ 341 w 1321"/>
                  <a:gd name="T75" fmla="*/ 82 h 712"/>
                  <a:gd name="T76" fmla="*/ 415 w 1321"/>
                  <a:gd name="T77" fmla="*/ 47 h 712"/>
                  <a:gd name="T78" fmla="*/ 497 w 1321"/>
                  <a:gd name="T79" fmla="*/ 21 h 712"/>
                  <a:gd name="T80" fmla="*/ 581 w 1321"/>
                  <a:gd name="T81" fmla="*/ 6 h 712"/>
                  <a:gd name="T82" fmla="*/ 667 w 1321"/>
                  <a:gd name="T83" fmla="*/ 0 h 712"/>
                  <a:gd name="T84" fmla="*/ 667 w 1321"/>
                  <a:gd name="T85" fmla="*/ 0 h 712"/>
                  <a:gd name="T86" fmla="*/ 759 w 1321"/>
                  <a:gd name="T87" fmla="*/ 6 h 712"/>
                  <a:gd name="T88" fmla="*/ 847 w 1321"/>
                  <a:gd name="T89" fmla="*/ 23 h 712"/>
                  <a:gd name="T90" fmla="*/ 932 w 1321"/>
                  <a:gd name="T91" fmla="*/ 53 h 712"/>
                  <a:gd name="T92" fmla="*/ 1010 w 1321"/>
                  <a:gd name="T93" fmla="*/ 90 h 712"/>
                  <a:gd name="T94" fmla="*/ 1082 w 1321"/>
                  <a:gd name="T95" fmla="*/ 137 h 712"/>
                  <a:gd name="T96" fmla="*/ 1149 w 1321"/>
                  <a:gd name="T97" fmla="*/ 194 h 712"/>
                  <a:gd name="T98" fmla="*/ 1208 w 1321"/>
                  <a:gd name="T99" fmla="*/ 256 h 712"/>
                  <a:gd name="T100" fmla="*/ 1258 w 1321"/>
                  <a:gd name="T101" fmla="*/ 325 h 712"/>
                  <a:gd name="T102" fmla="*/ 1301 w 1321"/>
                  <a:gd name="T103" fmla="*/ 401 h 712"/>
                  <a:gd name="T104" fmla="*/ 1301 w 1321"/>
                  <a:gd name="T105" fmla="*/ 40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9942E0">
                      <a:gamma/>
                      <a:tint val="0"/>
                      <a:invGamma/>
                    </a:srgbClr>
                  </a:gs>
                  <a:gs pos="100000">
                    <a:srgbClr val="9942E0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5" name="Text Box 26"/>
            <p:cNvSpPr txBox="1">
              <a:spLocks noChangeArrowheads="1"/>
            </p:cNvSpPr>
            <p:nvPr/>
          </p:nvSpPr>
          <p:spPr bwMode="gray">
            <a:xfrm>
              <a:off x="5408339" y="4508922"/>
              <a:ext cx="1238801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rgbClr val="FFFF00"/>
                  </a:solidFill>
                </a:rPr>
                <a:t>Monitoring</a:t>
              </a:r>
              <a:br>
                <a:rPr lang="en-US" altLang="zh-CN" dirty="0" smtClean="0">
                  <a:solidFill>
                    <a:srgbClr val="FFFF00"/>
                  </a:solidFill>
                </a:rPr>
              </a:br>
              <a:r>
                <a:rPr lang="en-US" altLang="zh-CN" dirty="0" smtClean="0">
                  <a:solidFill>
                    <a:srgbClr val="FFFF00"/>
                  </a:solidFill>
                </a:rPr>
                <a:t>Video data</a:t>
              </a:r>
              <a:endParaRPr lang="zh-CN" altLang="en-US" dirty="0">
                <a:solidFill>
                  <a:srgbClr val="FFFF00"/>
                </a:solidFill>
              </a:endParaRPr>
            </a:p>
          </p:txBody>
        </p:sp>
        <p:sp>
          <p:nvSpPr>
            <p:cNvPr id="16" name="Rectangle 58"/>
            <p:cNvSpPr>
              <a:spLocks noChangeArrowheads="1"/>
            </p:cNvSpPr>
            <p:nvPr/>
          </p:nvSpPr>
          <p:spPr bwMode="gray">
            <a:xfrm rot="20551306">
              <a:off x="6086475" y="1387897"/>
              <a:ext cx="1441450" cy="142875"/>
            </a:xfrm>
            <a:prstGeom prst="rect">
              <a:avLst/>
            </a:prstGeom>
            <a:gradFill rotWithShape="1">
              <a:gsLst>
                <a:gs pos="0">
                  <a:srgbClr val="969696">
                    <a:gamma/>
                    <a:shade val="46275"/>
                    <a:invGamma/>
                  </a:srgbClr>
                </a:gs>
                <a:gs pos="50000">
                  <a:srgbClr val="969696"/>
                </a:gs>
                <a:gs pos="100000">
                  <a:srgbClr val="969696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" name="Rectangle 60"/>
            <p:cNvSpPr>
              <a:spLocks noChangeArrowheads="1"/>
            </p:cNvSpPr>
            <p:nvPr/>
          </p:nvSpPr>
          <p:spPr bwMode="gray">
            <a:xfrm rot="1329957">
              <a:off x="6156325" y="2422947"/>
              <a:ext cx="1657350" cy="142875"/>
            </a:xfrm>
            <a:prstGeom prst="rect">
              <a:avLst/>
            </a:prstGeom>
            <a:gradFill rotWithShape="1">
              <a:gsLst>
                <a:gs pos="0">
                  <a:srgbClr val="969696">
                    <a:gamma/>
                    <a:shade val="46275"/>
                    <a:invGamma/>
                  </a:srgbClr>
                </a:gs>
                <a:gs pos="50000">
                  <a:srgbClr val="969696"/>
                </a:gs>
                <a:gs pos="100000">
                  <a:srgbClr val="969696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18" name="Group 54"/>
            <p:cNvGrpSpPr>
              <a:grpSpLocks/>
            </p:cNvGrpSpPr>
            <p:nvPr/>
          </p:nvGrpSpPr>
          <p:grpSpPr bwMode="auto">
            <a:xfrm>
              <a:off x="7406258" y="2276872"/>
              <a:ext cx="1486222" cy="1511337"/>
              <a:chOff x="2016" y="1920"/>
              <a:chExt cx="1680" cy="1680"/>
            </a:xfrm>
          </p:grpSpPr>
          <p:sp>
            <p:nvSpPr>
              <p:cNvPr id="19" name="Oval 55"/>
              <p:cNvSpPr>
                <a:spLocks noChangeArrowheads="1"/>
              </p:cNvSpPr>
              <p:nvPr/>
            </p:nvSpPr>
            <p:spPr bwMode="gray">
              <a:xfrm>
                <a:off x="2016" y="1920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rgbClr val="CCCC00"/>
                  </a:gs>
                  <a:gs pos="100000">
                    <a:srgbClr val="CCCC00">
                      <a:gamma/>
                      <a:shade val="24314"/>
                      <a:invGamma/>
                    </a:srgbClr>
                  </a:gs>
                </a:gsLst>
                <a:lin ang="540000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0" name="Freeform 56"/>
              <p:cNvSpPr>
                <a:spLocks/>
              </p:cNvSpPr>
              <p:nvPr/>
            </p:nvSpPr>
            <p:spPr bwMode="gray">
              <a:xfrm>
                <a:off x="2208" y="1948"/>
                <a:ext cx="1296" cy="634"/>
              </a:xfrm>
              <a:custGeom>
                <a:avLst/>
                <a:gdLst>
                  <a:gd name="T0" fmla="*/ 1301 w 1321"/>
                  <a:gd name="T1" fmla="*/ 401 h 712"/>
                  <a:gd name="T2" fmla="*/ 1317 w 1321"/>
                  <a:gd name="T3" fmla="*/ 442 h 712"/>
                  <a:gd name="T4" fmla="*/ 1321 w 1321"/>
                  <a:gd name="T5" fmla="*/ 481 h 712"/>
                  <a:gd name="T6" fmla="*/ 1315 w 1321"/>
                  <a:gd name="T7" fmla="*/ 516 h 712"/>
                  <a:gd name="T8" fmla="*/ 1298 w 1321"/>
                  <a:gd name="T9" fmla="*/ 550 h 712"/>
                  <a:gd name="T10" fmla="*/ 1272 w 1321"/>
                  <a:gd name="T11" fmla="*/ 579 h 712"/>
                  <a:gd name="T12" fmla="*/ 1239 w 1321"/>
                  <a:gd name="T13" fmla="*/ 604 h 712"/>
                  <a:gd name="T14" fmla="*/ 1196 w 1321"/>
                  <a:gd name="T15" fmla="*/ 628 h 712"/>
                  <a:gd name="T16" fmla="*/ 1147 w 1321"/>
                  <a:gd name="T17" fmla="*/ 649 h 712"/>
                  <a:gd name="T18" fmla="*/ 1092 w 1321"/>
                  <a:gd name="T19" fmla="*/ 667 h 712"/>
                  <a:gd name="T20" fmla="*/ 1031 w 1321"/>
                  <a:gd name="T21" fmla="*/ 683 h 712"/>
                  <a:gd name="T22" fmla="*/ 967 w 1321"/>
                  <a:gd name="T23" fmla="*/ 694 h 712"/>
                  <a:gd name="T24" fmla="*/ 896 w 1321"/>
                  <a:gd name="T25" fmla="*/ 704 h 712"/>
                  <a:gd name="T26" fmla="*/ 824 w 1321"/>
                  <a:gd name="T27" fmla="*/ 710 h 712"/>
                  <a:gd name="T28" fmla="*/ 795 w 1321"/>
                  <a:gd name="T29" fmla="*/ 712 h 712"/>
                  <a:gd name="T30" fmla="*/ 476 w 1321"/>
                  <a:gd name="T31" fmla="*/ 712 h 712"/>
                  <a:gd name="T32" fmla="*/ 472 w 1321"/>
                  <a:gd name="T33" fmla="*/ 712 h 712"/>
                  <a:gd name="T34" fmla="*/ 409 w 1321"/>
                  <a:gd name="T35" fmla="*/ 708 h 712"/>
                  <a:gd name="T36" fmla="*/ 348 w 1321"/>
                  <a:gd name="T37" fmla="*/ 704 h 712"/>
                  <a:gd name="T38" fmla="*/ 290 w 1321"/>
                  <a:gd name="T39" fmla="*/ 696 h 712"/>
                  <a:gd name="T40" fmla="*/ 235 w 1321"/>
                  <a:gd name="T41" fmla="*/ 689 h 712"/>
                  <a:gd name="T42" fmla="*/ 186 w 1321"/>
                  <a:gd name="T43" fmla="*/ 677 h 712"/>
                  <a:gd name="T44" fmla="*/ 141 w 1321"/>
                  <a:gd name="T45" fmla="*/ 663 h 712"/>
                  <a:gd name="T46" fmla="*/ 102 w 1321"/>
                  <a:gd name="T47" fmla="*/ 648 h 712"/>
                  <a:gd name="T48" fmla="*/ 67 w 1321"/>
                  <a:gd name="T49" fmla="*/ 630 h 712"/>
                  <a:gd name="T50" fmla="*/ 39 w 1321"/>
                  <a:gd name="T51" fmla="*/ 608 h 712"/>
                  <a:gd name="T52" fmla="*/ 18 w 1321"/>
                  <a:gd name="T53" fmla="*/ 583 h 712"/>
                  <a:gd name="T54" fmla="*/ 6 w 1321"/>
                  <a:gd name="T55" fmla="*/ 554 h 712"/>
                  <a:gd name="T56" fmla="*/ 0 w 1321"/>
                  <a:gd name="T57" fmla="*/ 524 h 712"/>
                  <a:gd name="T58" fmla="*/ 0 w 1321"/>
                  <a:gd name="T59" fmla="*/ 520 h 712"/>
                  <a:gd name="T60" fmla="*/ 4 w 1321"/>
                  <a:gd name="T61" fmla="*/ 487 h 712"/>
                  <a:gd name="T62" fmla="*/ 16 w 1321"/>
                  <a:gd name="T63" fmla="*/ 446 h 712"/>
                  <a:gd name="T64" fmla="*/ 51 w 1321"/>
                  <a:gd name="T65" fmla="*/ 370 h 712"/>
                  <a:gd name="T66" fmla="*/ 94 w 1321"/>
                  <a:gd name="T67" fmla="*/ 299 h 712"/>
                  <a:gd name="T68" fmla="*/ 147 w 1321"/>
                  <a:gd name="T69" fmla="*/ 235 h 712"/>
                  <a:gd name="T70" fmla="*/ 204 w 1321"/>
                  <a:gd name="T71" fmla="*/ 176 h 712"/>
                  <a:gd name="T72" fmla="*/ 270 w 1321"/>
                  <a:gd name="T73" fmla="*/ 125 h 712"/>
                  <a:gd name="T74" fmla="*/ 341 w 1321"/>
                  <a:gd name="T75" fmla="*/ 82 h 712"/>
                  <a:gd name="T76" fmla="*/ 415 w 1321"/>
                  <a:gd name="T77" fmla="*/ 47 h 712"/>
                  <a:gd name="T78" fmla="*/ 497 w 1321"/>
                  <a:gd name="T79" fmla="*/ 21 h 712"/>
                  <a:gd name="T80" fmla="*/ 581 w 1321"/>
                  <a:gd name="T81" fmla="*/ 6 h 712"/>
                  <a:gd name="T82" fmla="*/ 667 w 1321"/>
                  <a:gd name="T83" fmla="*/ 0 h 712"/>
                  <a:gd name="T84" fmla="*/ 667 w 1321"/>
                  <a:gd name="T85" fmla="*/ 0 h 712"/>
                  <a:gd name="T86" fmla="*/ 759 w 1321"/>
                  <a:gd name="T87" fmla="*/ 6 h 712"/>
                  <a:gd name="T88" fmla="*/ 847 w 1321"/>
                  <a:gd name="T89" fmla="*/ 23 h 712"/>
                  <a:gd name="T90" fmla="*/ 932 w 1321"/>
                  <a:gd name="T91" fmla="*/ 53 h 712"/>
                  <a:gd name="T92" fmla="*/ 1010 w 1321"/>
                  <a:gd name="T93" fmla="*/ 90 h 712"/>
                  <a:gd name="T94" fmla="*/ 1082 w 1321"/>
                  <a:gd name="T95" fmla="*/ 137 h 712"/>
                  <a:gd name="T96" fmla="*/ 1149 w 1321"/>
                  <a:gd name="T97" fmla="*/ 194 h 712"/>
                  <a:gd name="T98" fmla="*/ 1208 w 1321"/>
                  <a:gd name="T99" fmla="*/ 256 h 712"/>
                  <a:gd name="T100" fmla="*/ 1258 w 1321"/>
                  <a:gd name="T101" fmla="*/ 325 h 712"/>
                  <a:gd name="T102" fmla="*/ 1301 w 1321"/>
                  <a:gd name="T103" fmla="*/ 401 h 712"/>
                  <a:gd name="T104" fmla="*/ 1301 w 1321"/>
                  <a:gd name="T105" fmla="*/ 40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CCCC0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BBF6EE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" name="Text Box 57"/>
            <p:cNvSpPr txBox="1">
              <a:spLocks noChangeArrowheads="1"/>
            </p:cNvSpPr>
            <p:nvPr/>
          </p:nvSpPr>
          <p:spPr bwMode="gray">
            <a:xfrm>
              <a:off x="7393595" y="2721397"/>
              <a:ext cx="1516441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rgbClr val="FFFF00"/>
                  </a:solidFill>
                </a:rPr>
                <a:t>Bio-</a:t>
              </a:r>
              <a:r>
                <a:rPr lang="en-US" altLang="zh-CN" dirty="0" err="1" smtClean="0">
                  <a:solidFill>
                    <a:srgbClr val="FFFF00"/>
                  </a:solidFill>
                </a:rPr>
                <a:t>informatic</a:t>
              </a:r>
              <a:r>
                <a:rPr lang="en-US" altLang="zh-CN" dirty="0" smtClean="0">
                  <a:solidFill>
                    <a:srgbClr val="FFFF00"/>
                  </a:solidFill>
                </a:rPr>
                <a:t/>
              </a:r>
              <a:br>
                <a:rPr lang="en-US" altLang="zh-CN" dirty="0" smtClean="0">
                  <a:solidFill>
                    <a:srgbClr val="FFFF00"/>
                  </a:solidFill>
                </a:rPr>
              </a:br>
              <a:r>
                <a:rPr lang="en-US" altLang="zh-CN" dirty="0" smtClean="0">
                  <a:solidFill>
                    <a:srgbClr val="FFFF00"/>
                  </a:solidFill>
                </a:rPr>
                <a:t>data</a:t>
              </a:r>
              <a:endParaRPr lang="zh-CN" altLang="en-US" dirty="0">
                <a:solidFill>
                  <a:srgbClr val="FFFF00"/>
                </a:solidFill>
              </a:endParaRPr>
            </a:p>
          </p:txBody>
        </p:sp>
        <p:sp>
          <p:nvSpPr>
            <p:cNvPr id="22" name="Rectangle 61"/>
            <p:cNvSpPr>
              <a:spLocks noChangeArrowheads="1"/>
            </p:cNvSpPr>
            <p:nvPr/>
          </p:nvSpPr>
          <p:spPr bwMode="gray">
            <a:xfrm rot="18228545">
              <a:off x="1331119" y="4582741"/>
              <a:ext cx="1009650" cy="173038"/>
            </a:xfrm>
            <a:prstGeom prst="rect">
              <a:avLst/>
            </a:prstGeom>
            <a:gradFill rotWithShape="1">
              <a:gsLst>
                <a:gs pos="0">
                  <a:srgbClr val="969696">
                    <a:gamma/>
                    <a:shade val="46275"/>
                    <a:invGamma/>
                  </a:srgbClr>
                </a:gs>
                <a:gs pos="50000">
                  <a:srgbClr val="969696"/>
                </a:gs>
                <a:gs pos="100000">
                  <a:srgbClr val="969696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23" name="Group 47"/>
            <p:cNvGrpSpPr>
              <a:grpSpLocks/>
            </p:cNvGrpSpPr>
            <p:nvPr/>
          </p:nvGrpSpPr>
          <p:grpSpPr bwMode="auto">
            <a:xfrm>
              <a:off x="755650" y="4939135"/>
              <a:ext cx="1139825" cy="1154112"/>
              <a:chOff x="2016" y="1920"/>
              <a:chExt cx="1680" cy="1680"/>
            </a:xfrm>
          </p:grpSpPr>
          <p:sp>
            <p:nvSpPr>
              <p:cNvPr id="24" name="Oval 48"/>
              <p:cNvSpPr>
                <a:spLocks noChangeArrowheads="1"/>
              </p:cNvSpPr>
              <p:nvPr/>
            </p:nvSpPr>
            <p:spPr bwMode="gray">
              <a:xfrm>
                <a:off x="2016" y="1920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rgbClr val="9942E0"/>
                  </a:gs>
                  <a:gs pos="100000">
                    <a:srgbClr val="9942E0">
                      <a:gamma/>
                      <a:shade val="46275"/>
                      <a:invGamma/>
                    </a:srgbClr>
                  </a:gs>
                </a:gsLst>
                <a:lin ang="540000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sy="50000" kx="-2453608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25" name="Freeform 49"/>
              <p:cNvSpPr>
                <a:spLocks/>
              </p:cNvSpPr>
              <p:nvPr/>
            </p:nvSpPr>
            <p:spPr bwMode="gray">
              <a:xfrm>
                <a:off x="2208" y="1948"/>
                <a:ext cx="1296" cy="634"/>
              </a:xfrm>
              <a:custGeom>
                <a:avLst/>
                <a:gdLst>
                  <a:gd name="T0" fmla="*/ 1301 w 1321"/>
                  <a:gd name="T1" fmla="*/ 401 h 712"/>
                  <a:gd name="T2" fmla="*/ 1317 w 1321"/>
                  <a:gd name="T3" fmla="*/ 442 h 712"/>
                  <a:gd name="T4" fmla="*/ 1321 w 1321"/>
                  <a:gd name="T5" fmla="*/ 481 h 712"/>
                  <a:gd name="T6" fmla="*/ 1315 w 1321"/>
                  <a:gd name="T7" fmla="*/ 516 h 712"/>
                  <a:gd name="T8" fmla="*/ 1298 w 1321"/>
                  <a:gd name="T9" fmla="*/ 550 h 712"/>
                  <a:gd name="T10" fmla="*/ 1272 w 1321"/>
                  <a:gd name="T11" fmla="*/ 579 h 712"/>
                  <a:gd name="T12" fmla="*/ 1239 w 1321"/>
                  <a:gd name="T13" fmla="*/ 604 h 712"/>
                  <a:gd name="T14" fmla="*/ 1196 w 1321"/>
                  <a:gd name="T15" fmla="*/ 628 h 712"/>
                  <a:gd name="T16" fmla="*/ 1147 w 1321"/>
                  <a:gd name="T17" fmla="*/ 649 h 712"/>
                  <a:gd name="T18" fmla="*/ 1092 w 1321"/>
                  <a:gd name="T19" fmla="*/ 667 h 712"/>
                  <a:gd name="T20" fmla="*/ 1031 w 1321"/>
                  <a:gd name="T21" fmla="*/ 683 h 712"/>
                  <a:gd name="T22" fmla="*/ 967 w 1321"/>
                  <a:gd name="T23" fmla="*/ 694 h 712"/>
                  <a:gd name="T24" fmla="*/ 896 w 1321"/>
                  <a:gd name="T25" fmla="*/ 704 h 712"/>
                  <a:gd name="T26" fmla="*/ 824 w 1321"/>
                  <a:gd name="T27" fmla="*/ 710 h 712"/>
                  <a:gd name="T28" fmla="*/ 795 w 1321"/>
                  <a:gd name="T29" fmla="*/ 712 h 712"/>
                  <a:gd name="T30" fmla="*/ 476 w 1321"/>
                  <a:gd name="T31" fmla="*/ 712 h 712"/>
                  <a:gd name="T32" fmla="*/ 472 w 1321"/>
                  <a:gd name="T33" fmla="*/ 712 h 712"/>
                  <a:gd name="T34" fmla="*/ 409 w 1321"/>
                  <a:gd name="T35" fmla="*/ 708 h 712"/>
                  <a:gd name="T36" fmla="*/ 348 w 1321"/>
                  <a:gd name="T37" fmla="*/ 704 h 712"/>
                  <a:gd name="T38" fmla="*/ 290 w 1321"/>
                  <a:gd name="T39" fmla="*/ 696 h 712"/>
                  <a:gd name="T40" fmla="*/ 235 w 1321"/>
                  <a:gd name="T41" fmla="*/ 689 h 712"/>
                  <a:gd name="T42" fmla="*/ 186 w 1321"/>
                  <a:gd name="T43" fmla="*/ 677 h 712"/>
                  <a:gd name="T44" fmla="*/ 141 w 1321"/>
                  <a:gd name="T45" fmla="*/ 663 h 712"/>
                  <a:gd name="T46" fmla="*/ 102 w 1321"/>
                  <a:gd name="T47" fmla="*/ 648 h 712"/>
                  <a:gd name="T48" fmla="*/ 67 w 1321"/>
                  <a:gd name="T49" fmla="*/ 630 h 712"/>
                  <a:gd name="T50" fmla="*/ 39 w 1321"/>
                  <a:gd name="T51" fmla="*/ 608 h 712"/>
                  <a:gd name="T52" fmla="*/ 18 w 1321"/>
                  <a:gd name="T53" fmla="*/ 583 h 712"/>
                  <a:gd name="T54" fmla="*/ 6 w 1321"/>
                  <a:gd name="T55" fmla="*/ 554 h 712"/>
                  <a:gd name="T56" fmla="*/ 0 w 1321"/>
                  <a:gd name="T57" fmla="*/ 524 h 712"/>
                  <a:gd name="T58" fmla="*/ 0 w 1321"/>
                  <a:gd name="T59" fmla="*/ 520 h 712"/>
                  <a:gd name="T60" fmla="*/ 4 w 1321"/>
                  <a:gd name="T61" fmla="*/ 487 h 712"/>
                  <a:gd name="T62" fmla="*/ 16 w 1321"/>
                  <a:gd name="T63" fmla="*/ 446 h 712"/>
                  <a:gd name="T64" fmla="*/ 51 w 1321"/>
                  <a:gd name="T65" fmla="*/ 370 h 712"/>
                  <a:gd name="T66" fmla="*/ 94 w 1321"/>
                  <a:gd name="T67" fmla="*/ 299 h 712"/>
                  <a:gd name="T68" fmla="*/ 147 w 1321"/>
                  <a:gd name="T69" fmla="*/ 235 h 712"/>
                  <a:gd name="T70" fmla="*/ 204 w 1321"/>
                  <a:gd name="T71" fmla="*/ 176 h 712"/>
                  <a:gd name="T72" fmla="*/ 270 w 1321"/>
                  <a:gd name="T73" fmla="*/ 125 h 712"/>
                  <a:gd name="T74" fmla="*/ 341 w 1321"/>
                  <a:gd name="T75" fmla="*/ 82 h 712"/>
                  <a:gd name="T76" fmla="*/ 415 w 1321"/>
                  <a:gd name="T77" fmla="*/ 47 h 712"/>
                  <a:gd name="T78" fmla="*/ 497 w 1321"/>
                  <a:gd name="T79" fmla="*/ 21 h 712"/>
                  <a:gd name="T80" fmla="*/ 581 w 1321"/>
                  <a:gd name="T81" fmla="*/ 6 h 712"/>
                  <a:gd name="T82" fmla="*/ 667 w 1321"/>
                  <a:gd name="T83" fmla="*/ 0 h 712"/>
                  <a:gd name="T84" fmla="*/ 667 w 1321"/>
                  <a:gd name="T85" fmla="*/ 0 h 712"/>
                  <a:gd name="T86" fmla="*/ 759 w 1321"/>
                  <a:gd name="T87" fmla="*/ 6 h 712"/>
                  <a:gd name="T88" fmla="*/ 847 w 1321"/>
                  <a:gd name="T89" fmla="*/ 23 h 712"/>
                  <a:gd name="T90" fmla="*/ 932 w 1321"/>
                  <a:gd name="T91" fmla="*/ 53 h 712"/>
                  <a:gd name="T92" fmla="*/ 1010 w 1321"/>
                  <a:gd name="T93" fmla="*/ 90 h 712"/>
                  <a:gd name="T94" fmla="*/ 1082 w 1321"/>
                  <a:gd name="T95" fmla="*/ 137 h 712"/>
                  <a:gd name="T96" fmla="*/ 1149 w 1321"/>
                  <a:gd name="T97" fmla="*/ 194 h 712"/>
                  <a:gd name="T98" fmla="*/ 1208 w 1321"/>
                  <a:gd name="T99" fmla="*/ 256 h 712"/>
                  <a:gd name="T100" fmla="*/ 1258 w 1321"/>
                  <a:gd name="T101" fmla="*/ 325 h 712"/>
                  <a:gd name="T102" fmla="*/ 1301 w 1321"/>
                  <a:gd name="T103" fmla="*/ 401 h 712"/>
                  <a:gd name="T104" fmla="*/ 1301 w 1321"/>
                  <a:gd name="T105" fmla="*/ 40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9942E0">
                      <a:gamma/>
                      <a:tint val="0"/>
                      <a:invGamma/>
                    </a:srgbClr>
                  </a:gs>
                  <a:gs pos="100000">
                    <a:srgbClr val="9942E0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6" name="Text Box 50"/>
            <p:cNvSpPr txBox="1">
              <a:spLocks noChangeArrowheads="1"/>
            </p:cNvSpPr>
            <p:nvPr/>
          </p:nvSpPr>
          <p:spPr bwMode="gray">
            <a:xfrm>
              <a:off x="892190" y="5161385"/>
              <a:ext cx="961995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rgbClr val="FFFF00"/>
                  </a:solidFill>
                </a:rPr>
                <a:t>GIS data</a:t>
              </a:r>
              <a:endParaRPr lang="zh-CN" altLang="en-US" dirty="0">
                <a:solidFill>
                  <a:srgbClr val="FFFF00"/>
                </a:solidFill>
              </a:endParaRPr>
            </a:p>
          </p:txBody>
        </p:sp>
        <p:sp>
          <p:nvSpPr>
            <p:cNvPr id="27" name="Rectangle 62"/>
            <p:cNvSpPr>
              <a:spLocks noChangeArrowheads="1"/>
            </p:cNvSpPr>
            <p:nvPr/>
          </p:nvSpPr>
          <p:spPr bwMode="gray">
            <a:xfrm rot="21356201">
              <a:off x="3733800" y="1845097"/>
              <a:ext cx="1749425" cy="111125"/>
            </a:xfrm>
            <a:prstGeom prst="rect">
              <a:avLst/>
            </a:prstGeom>
            <a:gradFill rotWithShape="1">
              <a:gsLst>
                <a:gs pos="0">
                  <a:srgbClr val="969696">
                    <a:gamma/>
                    <a:shade val="46275"/>
                    <a:invGamma/>
                  </a:srgbClr>
                </a:gs>
                <a:gs pos="50000">
                  <a:srgbClr val="969696"/>
                </a:gs>
                <a:gs pos="100000">
                  <a:srgbClr val="969696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28" name="Group 38"/>
            <p:cNvGrpSpPr>
              <a:grpSpLocks/>
            </p:cNvGrpSpPr>
            <p:nvPr/>
          </p:nvGrpSpPr>
          <p:grpSpPr bwMode="auto">
            <a:xfrm>
              <a:off x="7380288" y="476672"/>
              <a:ext cx="1342338" cy="1306583"/>
              <a:chOff x="2016" y="1920"/>
              <a:chExt cx="1680" cy="1680"/>
            </a:xfrm>
          </p:grpSpPr>
          <p:sp>
            <p:nvSpPr>
              <p:cNvPr id="29" name="Oval 39"/>
              <p:cNvSpPr>
                <a:spLocks noChangeArrowheads="1"/>
              </p:cNvSpPr>
              <p:nvPr/>
            </p:nvSpPr>
            <p:spPr bwMode="gray">
              <a:xfrm>
                <a:off x="2016" y="1920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rgbClr val="9942E0"/>
                  </a:gs>
                  <a:gs pos="100000">
                    <a:srgbClr val="9942E0">
                      <a:gamma/>
                      <a:shade val="46275"/>
                      <a:invGamma/>
                    </a:srgbClr>
                  </a:gs>
                </a:gsLst>
                <a:lin ang="540000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sy="50000" kx="-2453608" rotWithShape="0">
                        <a:schemeClr val="bg2">
                          <a:alpha val="50000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30" name="Freeform 40"/>
              <p:cNvSpPr>
                <a:spLocks/>
              </p:cNvSpPr>
              <p:nvPr/>
            </p:nvSpPr>
            <p:spPr bwMode="gray">
              <a:xfrm>
                <a:off x="2208" y="1948"/>
                <a:ext cx="1296" cy="634"/>
              </a:xfrm>
              <a:custGeom>
                <a:avLst/>
                <a:gdLst>
                  <a:gd name="T0" fmla="*/ 1301 w 1321"/>
                  <a:gd name="T1" fmla="*/ 401 h 712"/>
                  <a:gd name="T2" fmla="*/ 1317 w 1321"/>
                  <a:gd name="T3" fmla="*/ 442 h 712"/>
                  <a:gd name="T4" fmla="*/ 1321 w 1321"/>
                  <a:gd name="T5" fmla="*/ 481 h 712"/>
                  <a:gd name="T6" fmla="*/ 1315 w 1321"/>
                  <a:gd name="T7" fmla="*/ 516 h 712"/>
                  <a:gd name="T8" fmla="*/ 1298 w 1321"/>
                  <a:gd name="T9" fmla="*/ 550 h 712"/>
                  <a:gd name="T10" fmla="*/ 1272 w 1321"/>
                  <a:gd name="T11" fmla="*/ 579 h 712"/>
                  <a:gd name="T12" fmla="*/ 1239 w 1321"/>
                  <a:gd name="T13" fmla="*/ 604 h 712"/>
                  <a:gd name="T14" fmla="*/ 1196 w 1321"/>
                  <a:gd name="T15" fmla="*/ 628 h 712"/>
                  <a:gd name="T16" fmla="*/ 1147 w 1321"/>
                  <a:gd name="T17" fmla="*/ 649 h 712"/>
                  <a:gd name="T18" fmla="*/ 1092 w 1321"/>
                  <a:gd name="T19" fmla="*/ 667 h 712"/>
                  <a:gd name="T20" fmla="*/ 1031 w 1321"/>
                  <a:gd name="T21" fmla="*/ 683 h 712"/>
                  <a:gd name="T22" fmla="*/ 967 w 1321"/>
                  <a:gd name="T23" fmla="*/ 694 h 712"/>
                  <a:gd name="T24" fmla="*/ 896 w 1321"/>
                  <a:gd name="T25" fmla="*/ 704 h 712"/>
                  <a:gd name="T26" fmla="*/ 824 w 1321"/>
                  <a:gd name="T27" fmla="*/ 710 h 712"/>
                  <a:gd name="T28" fmla="*/ 795 w 1321"/>
                  <a:gd name="T29" fmla="*/ 712 h 712"/>
                  <a:gd name="T30" fmla="*/ 476 w 1321"/>
                  <a:gd name="T31" fmla="*/ 712 h 712"/>
                  <a:gd name="T32" fmla="*/ 472 w 1321"/>
                  <a:gd name="T33" fmla="*/ 712 h 712"/>
                  <a:gd name="T34" fmla="*/ 409 w 1321"/>
                  <a:gd name="T35" fmla="*/ 708 h 712"/>
                  <a:gd name="T36" fmla="*/ 348 w 1321"/>
                  <a:gd name="T37" fmla="*/ 704 h 712"/>
                  <a:gd name="T38" fmla="*/ 290 w 1321"/>
                  <a:gd name="T39" fmla="*/ 696 h 712"/>
                  <a:gd name="T40" fmla="*/ 235 w 1321"/>
                  <a:gd name="T41" fmla="*/ 689 h 712"/>
                  <a:gd name="T42" fmla="*/ 186 w 1321"/>
                  <a:gd name="T43" fmla="*/ 677 h 712"/>
                  <a:gd name="T44" fmla="*/ 141 w 1321"/>
                  <a:gd name="T45" fmla="*/ 663 h 712"/>
                  <a:gd name="T46" fmla="*/ 102 w 1321"/>
                  <a:gd name="T47" fmla="*/ 648 h 712"/>
                  <a:gd name="T48" fmla="*/ 67 w 1321"/>
                  <a:gd name="T49" fmla="*/ 630 h 712"/>
                  <a:gd name="T50" fmla="*/ 39 w 1321"/>
                  <a:gd name="T51" fmla="*/ 608 h 712"/>
                  <a:gd name="T52" fmla="*/ 18 w 1321"/>
                  <a:gd name="T53" fmla="*/ 583 h 712"/>
                  <a:gd name="T54" fmla="*/ 6 w 1321"/>
                  <a:gd name="T55" fmla="*/ 554 h 712"/>
                  <a:gd name="T56" fmla="*/ 0 w 1321"/>
                  <a:gd name="T57" fmla="*/ 524 h 712"/>
                  <a:gd name="T58" fmla="*/ 0 w 1321"/>
                  <a:gd name="T59" fmla="*/ 520 h 712"/>
                  <a:gd name="T60" fmla="*/ 4 w 1321"/>
                  <a:gd name="T61" fmla="*/ 487 h 712"/>
                  <a:gd name="T62" fmla="*/ 16 w 1321"/>
                  <a:gd name="T63" fmla="*/ 446 h 712"/>
                  <a:gd name="T64" fmla="*/ 51 w 1321"/>
                  <a:gd name="T65" fmla="*/ 370 h 712"/>
                  <a:gd name="T66" fmla="*/ 94 w 1321"/>
                  <a:gd name="T67" fmla="*/ 299 h 712"/>
                  <a:gd name="T68" fmla="*/ 147 w 1321"/>
                  <a:gd name="T69" fmla="*/ 235 h 712"/>
                  <a:gd name="T70" fmla="*/ 204 w 1321"/>
                  <a:gd name="T71" fmla="*/ 176 h 712"/>
                  <a:gd name="T72" fmla="*/ 270 w 1321"/>
                  <a:gd name="T73" fmla="*/ 125 h 712"/>
                  <a:gd name="T74" fmla="*/ 341 w 1321"/>
                  <a:gd name="T75" fmla="*/ 82 h 712"/>
                  <a:gd name="T76" fmla="*/ 415 w 1321"/>
                  <a:gd name="T77" fmla="*/ 47 h 712"/>
                  <a:gd name="T78" fmla="*/ 497 w 1321"/>
                  <a:gd name="T79" fmla="*/ 21 h 712"/>
                  <a:gd name="T80" fmla="*/ 581 w 1321"/>
                  <a:gd name="T81" fmla="*/ 6 h 712"/>
                  <a:gd name="T82" fmla="*/ 667 w 1321"/>
                  <a:gd name="T83" fmla="*/ 0 h 712"/>
                  <a:gd name="T84" fmla="*/ 667 w 1321"/>
                  <a:gd name="T85" fmla="*/ 0 h 712"/>
                  <a:gd name="T86" fmla="*/ 759 w 1321"/>
                  <a:gd name="T87" fmla="*/ 6 h 712"/>
                  <a:gd name="T88" fmla="*/ 847 w 1321"/>
                  <a:gd name="T89" fmla="*/ 23 h 712"/>
                  <a:gd name="T90" fmla="*/ 932 w 1321"/>
                  <a:gd name="T91" fmla="*/ 53 h 712"/>
                  <a:gd name="T92" fmla="*/ 1010 w 1321"/>
                  <a:gd name="T93" fmla="*/ 90 h 712"/>
                  <a:gd name="T94" fmla="*/ 1082 w 1321"/>
                  <a:gd name="T95" fmla="*/ 137 h 712"/>
                  <a:gd name="T96" fmla="*/ 1149 w 1321"/>
                  <a:gd name="T97" fmla="*/ 194 h 712"/>
                  <a:gd name="T98" fmla="*/ 1208 w 1321"/>
                  <a:gd name="T99" fmla="*/ 256 h 712"/>
                  <a:gd name="T100" fmla="*/ 1258 w 1321"/>
                  <a:gd name="T101" fmla="*/ 325 h 712"/>
                  <a:gd name="T102" fmla="*/ 1301 w 1321"/>
                  <a:gd name="T103" fmla="*/ 401 h 712"/>
                  <a:gd name="T104" fmla="*/ 1301 w 1321"/>
                  <a:gd name="T105" fmla="*/ 40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9942E0">
                      <a:gamma/>
                      <a:tint val="0"/>
                      <a:invGamma/>
                    </a:srgbClr>
                  </a:gs>
                  <a:gs pos="100000">
                    <a:srgbClr val="9942E0"/>
                  </a:gs>
                </a:gsLst>
                <a:lin ang="5400000" scaled="1"/>
              </a:gra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0">
                    <a:solidFill>
                      <a:srgbClr val="000000"/>
                    </a:solidFill>
                    <a:prstDash val="solid"/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1" name="Text Box 41"/>
            <p:cNvSpPr txBox="1">
              <a:spLocks noChangeArrowheads="1"/>
            </p:cNvSpPr>
            <p:nvPr/>
          </p:nvSpPr>
          <p:spPr bwMode="gray">
            <a:xfrm>
              <a:off x="7321265" y="698922"/>
              <a:ext cx="1353127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rgbClr val="FFFF00"/>
                  </a:solidFill>
                </a:rPr>
                <a:t>Remote</a:t>
              </a:r>
              <a:br>
                <a:rPr lang="en-US" altLang="zh-CN" dirty="0" smtClean="0">
                  <a:solidFill>
                    <a:srgbClr val="FFFF00"/>
                  </a:solidFill>
                </a:rPr>
              </a:br>
              <a:r>
                <a:rPr lang="en-US" altLang="zh-CN" dirty="0" smtClean="0">
                  <a:solidFill>
                    <a:srgbClr val="FFFF00"/>
                  </a:solidFill>
                </a:rPr>
                <a:t>sensing data</a:t>
              </a:r>
              <a:endParaRPr lang="zh-CN" altLang="en-US" dirty="0">
                <a:solidFill>
                  <a:srgbClr val="FFFF00"/>
                </a:solidFill>
              </a:endParaRPr>
            </a:p>
          </p:txBody>
        </p:sp>
        <p:grpSp>
          <p:nvGrpSpPr>
            <p:cNvPr id="32" name="Group 59"/>
            <p:cNvGrpSpPr>
              <a:grpSpLocks/>
            </p:cNvGrpSpPr>
            <p:nvPr/>
          </p:nvGrpSpPr>
          <p:grpSpPr bwMode="auto">
            <a:xfrm>
              <a:off x="5008624" y="1196752"/>
              <a:ext cx="1452509" cy="1295400"/>
              <a:chOff x="3296" y="845"/>
              <a:chExt cx="774" cy="649"/>
            </a:xfrm>
          </p:grpSpPr>
          <p:grpSp>
            <p:nvGrpSpPr>
              <p:cNvPr id="33" name="Group 13"/>
              <p:cNvGrpSpPr>
                <a:grpSpLocks/>
              </p:cNvGrpSpPr>
              <p:nvPr/>
            </p:nvGrpSpPr>
            <p:grpSpPr bwMode="auto">
              <a:xfrm>
                <a:off x="3334" y="845"/>
                <a:ext cx="668" cy="649"/>
                <a:chOff x="2016" y="1920"/>
                <a:chExt cx="1680" cy="1680"/>
              </a:xfrm>
            </p:grpSpPr>
            <p:sp>
              <p:nvSpPr>
                <p:cNvPr id="35" name="Oval 14"/>
                <p:cNvSpPr>
                  <a:spLocks noChangeArrowheads="1"/>
                </p:cNvSpPr>
                <p:nvPr/>
              </p:nvSpPr>
              <p:spPr bwMode="gray">
                <a:xfrm>
                  <a:off x="2016" y="1920"/>
                  <a:ext cx="1680" cy="1680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CCCC00"/>
                    </a:gs>
                    <a:gs pos="100000">
                      <a:srgbClr val="CCCC00">
                        <a:gamma/>
                        <a:shade val="24314"/>
                        <a:invGamma/>
                      </a:srgbClr>
                    </a:gs>
                  </a:gsLst>
                  <a:lin ang="5400000" scaled="1"/>
                </a:gra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zh-CN" altLang="en-US"/>
                </a:p>
              </p:txBody>
            </p:sp>
            <p:sp>
              <p:nvSpPr>
                <p:cNvPr id="36" name="Freeform 15"/>
                <p:cNvSpPr>
                  <a:spLocks/>
                </p:cNvSpPr>
                <p:nvPr/>
              </p:nvSpPr>
              <p:spPr bwMode="gray">
                <a:xfrm>
                  <a:off x="2208" y="1948"/>
                  <a:ext cx="1296" cy="634"/>
                </a:xfrm>
                <a:custGeom>
                  <a:avLst/>
                  <a:gdLst>
                    <a:gd name="T0" fmla="*/ 1301 w 1321"/>
                    <a:gd name="T1" fmla="*/ 401 h 712"/>
                    <a:gd name="T2" fmla="*/ 1317 w 1321"/>
                    <a:gd name="T3" fmla="*/ 442 h 712"/>
                    <a:gd name="T4" fmla="*/ 1321 w 1321"/>
                    <a:gd name="T5" fmla="*/ 481 h 712"/>
                    <a:gd name="T6" fmla="*/ 1315 w 1321"/>
                    <a:gd name="T7" fmla="*/ 516 h 712"/>
                    <a:gd name="T8" fmla="*/ 1298 w 1321"/>
                    <a:gd name="T9" fmla="*/ 550 h 712"/>
                    <a:gd name="T10" fmla="*/ 1272 w 1321"/>
                    <a:gd name="T11" fmla="*/ 579 h 712"/>
                    <a:gd name="T12" fmla="*/ 1239 w 1321"/>
                    <a:gd name="T13" fmla="*/ 604 h 712"/>
                    <a:gd name="T14" fmla="*/ 1196 w 1321"/>
                    <a:gd name="T15" fmla="*/ 628 h 712"/>
                    <a:gd name="T16" fmla="*/ 1147 w 1321"/>
                    <a:gd name="T17" fmla="*/ 649 h 712"/>
                    <a:gd name="T18" fmla="*/ 1092 w 1321"/>
                    <a:gd name="T19" fmla="*/ 667 h 712"/>
                    <a:gd name="T20" fmla="*/ 1031 w 1321"/>
                    <a:gd name="T21" fmla="*/ 683 h 712"/>
                    <a:gd name="T22" fmla="*/ 967 w 1321"/>
                    <a:gd name="T23" fmla="*/ 694 h 712"/>
                    <a:gd name="T24" fmla="*/ 896 w 1321"/>
                    <a:gd name="T25" fmla="*/ 704 h 712"/>
                    <a:gd name="T26" fmla="*/ 824 w 1321"/>
                    <a:gd name="T27" fmla="*/ 710 h 712"/>
                    <a:gd name="T28" fmla="*/ 795 w 1321"/>
                    <a:gd name="T29" fmla="*/ 712 h 712"/>
                    <a:gd name="T30" fmla="*/ 476 w 1321"/>
                    <a:gd name="T31" fmla="*/ 712 h 712"/>
                    <a:gd name="T32" fmla="*/ 472 w 1321"/>
                    <a:gd name="T33" fmla="*/ 712 h 712"/>
                    <a:gd name="T34" fmla="*/ 409 w 1321"/>
                    <a:gd name="T35" fmla="*/ 708 h 712"/>
                    <a:gd name="T36" fmla="*/ 348 w 1321"/>
                    <a:gd name="T37" fmla="*/ 704 h 712"/>
                    <a:gd name="T38" fmla="*/ 290 w 1321"/>
                    <a:gd name="T39" fmla="*/ 696 h 712"/>
                    <a:gd name="T40" fmla="*/ 235 w 1321"/>
                    <a:gd name="T41" fmla="*/ 689 h 712"/>
                    <a:gd name="T42" fmla="*/ 186 w 1321"/>
                    <a:gd name="T43" fmla="*/ 677 h 712"/>
                    <a:gd name="T44" fmla="*/ 141 w 1321"/>
                    <a:gd name="T45" fmla="*/ 663 h 712"/>
                    <a:gd name="T46" fmla="*/ 102 w 1321"/>
                    <a:gd name="T47" fmla="*/ 648 h 712"/>
                    <a:gd name="T48" fmla="*/ 67 w 1321"/>
                    <a:gd name="T49" fmla="*/ 630 h 712"/>
                    <a:gd name="T50" fmla="*/ 39 w 1321"/>
                    <a:gd name="T51" fmla="*/ 608 h 712"/>
                    <a:gd name="T52" fmla="*/ 18 w 1321"/>
                    <a:gd name="T53" fmla="*/ 583 h 712"/>
                    <a:gd name="T54" fmla="*/ 6 w 1321"/>
                    <a:gd name="T55" fmla="*/ 554 h 712"/>
                    <a:gd name="T56" fmla="*/ 0 w 1321"/>
                    <a:gd name="T57" fmla="*/ 524 h 712"/>
                    <a:gd name="T58" fmla="*/ 0 w 1321"/>
                    <a:gd name="T59" fmla="*/ 520 h 712"/>
                    <a:gd name="T60" fmla="*/ 4 w 1321"/>
                    <a:gd name="T61" fmla="*/ 487 h 712"/>
                    <a:gd name="T62" fmla="*/ 16 w 1321"/>
                    <a:gd name="T63" fmla="*/ 446 h 712"/>
                    <a:gd name="T64" fmla="*/ 51 w 1321"/>
                    <a:gd name="T65" fmla="*/ 370 h 712"/>
                    <a:gd name="T66" fmla="*/ 94 w 1321"/>
                    <a:gd name="T67" fmla="*/ 299 h 712"/>
                    <a:gd name="T68" fmla="*/ 147 w 1321"/>
                    <a:gd name="T69" fmla="*/ 235 h 712"/>
                    <a:gd name="T70" fmla="*/ 204 w 1321"/>
                    <a:gd name="T71" fmla="*/ 176 h 712"/>
                    <a:gd name="T72" fmla="*/ 270 w 1321"/>
                    <a:gd name="T73" fmla="*/ 125 h 712"/>
                    <a:gd name="T74" fmla="*/ 341 w 1321"/>
                    <a:gd name="T75" fmla="*/ 82 h 712"/>
                    <a:gd name="T76" fmla="*/ 415 w 1321"/>
                    <a:gd name="T77" fmla="*/ 47 h 712"/>
                    <a:gd name="T78" fmla="*/ 497 w 1321"/>
                    <a:gd name="T79" fmla="*/ 21 h 712"/>
                    <a:gd name="T80" fmla="*/ 581 w 1321"/>
                    <a:gd name="T81" fmla="*/ 6 h 712"/>
                    <a:gd name="T82" fmla="*/ 667 w 1321"/>
                    <a:gd name="T83" fmla="*/ 0 h 712"/>
                    <a:gd name="T84" fmla="*/ 667 w 1321"/>
                    <a:gd name="T85" fmla="*/ 0 h 712"/>
                    <a:gd name="T86" fmla="*/ 759 w 1321"/>
                    <a:gd name="T87" fmla="*/ 6 h 712"/>
                    <a:gd name="T88" fmla="*/ 847 w 1321"/>
                    <a:gd name="T89" fmla="*/ 23 h 712"/>
                    <a:gd name="T90" fmla="*/ 932 w 1321"/>
                    <a:gd name="T91" fmla="*/ 53 h 712"/>
                    <a:gd name="T92" fmla="*/ 1010 w 1321"/>
                    <a:gd name="T93" fmla="*/ 90 h 712"/>
                    <a:gd name="T94" fmla="*/ 1082 w 1321"/>
                    <a:gd name="T95" fmla="*/ 137 h 712"/>
                    <a:gd name="T96" fmla="*/ 1149 w 1321"/>
                    <a:gd name="T97" fmla="*/ 194 h 712"/>
                    <a:gd name="T98" fmla="*/ 1208 w 1321"/>
                    <a:gd name="T99" fmla="*/ 256 h 712"/>
                    <a:gd name="T100" fmla="*/ 1258 w 1321"/>
                    <a:gd name="T101" fmla="*/ 325 h 712"/>
                    <a:gd name="T102" fmla="*/ 1301 w 1321"/>
                    <a:gd name="T103" fmla="*/ 401 h 712"/>
                    <a:gd name="T104" fmla="*/ 1301 w 1321"/>
                    <a:gd name="T105" fmla="*/ 401 h 7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321" h="712">
                      <a:moveTo>
                        <a:pt x="1301" y="401"/>
                      </a:moveTo>
                      <a:lnTo>
                        <a:pt x="1317" y="442"/>
                      </a:lnTo>
                      <a:lnTo>
                        <a:pt x="1321" y="481"/>
                      </a:lnTo>
                      <a:lnTo>
                        <a:pt x="1315" y="516"/>
                      </a:lnTo>
                      <a:lnTo>
                        <a:pt x="1298" y="550"/>
                      </a:lnTo>
                      <a:lnTo>
                        <a:pt x="1272" y="579"/>
                      </a:lnTo>
                      <a:lnTo>
                        <a:pt x="1239" y="604"/>
                      </a:lnTo>
                      <a:lnTo>
                        <a:pt x="1196" y="628"/>
                      </a:lnTo>
                      <a:lnTo>
                        <a:pt x="1147" y="649"/>
                      </a:lnTo>
                      <a:lnTo>
                        <a:pt x="1092" y="667"/>
                      </a:lnTo>
                      <a:lnTo>
                        <a:pt x="1031" y="683"/>
                      </a:lnTo>
                      <a:lnTo>
                        <a:pt x="967" y="694"/>
                      </a:lnTo>
                      <a:lnTo>
                        <a:pt x="896" y="704"/>
                      </a:lnTo>
                      <a:lnTo>
                        <a:pt x="824" y="710"/>
                      </a:lnTo>
                      <a:lnTo>
                        <a:pt x="795" y="712"/>
                      </a:lnTo>
                      <a:lnTo>
                        <a:pt x="476" y="712"/>
                      </a:lnTo>
                      <a:lnTo>
                        <a:pt x="472" y="712"/>
                      </a:lnTo>
                      <a:lnTo>
                        <a:pt x="409" y="708"/>
                      </a:lnTo>
                      <a:lnTo>
                        <a:pt x="348" y="704"/>
                      </a:lnTo>
                      <a:lnTo>
                        <a:pt x="290" y="696"/>
                      </a:lnTo>
                      <a:lnTo>
                        <a:pt x="235" y="689"/>
                      </a:lnTo>
                      <a:lnTo>
                        <a:pt x="186" y="677"/>
                      </a:lnTo>
                      <a:lnTo>
                        <a:pt x="141" y="663"/>
                      </a:lnTo>
                      <a:lnTo>
                        <a:pt x="102" y="648"/>
                      </a:lnTo>
                      <a:lnTo>
                        <a:pt x="67" y="630"/>
                      </a:lnTo>
                      <a:lnTo>
                        <a:pt x="39" y="608"/>
                      </a:lnTo>
                      <a:lnTo>
                        <a:pt x="18" y="583"/>
                      </a:lnTo>
                      <a:lnTo>
                        <a:pt x="6" y="554"/>
                      </a:lnTo>
                      <a:lnTo>
                        <a:pt x="0" y="524"/>
                      </a:lnTo>
                      <a:lnTo>
                        <a:pt x="0" y="520"/>
                      </a:lnTo>
                      <a:lnTo>
                        <a:pt x="4" y="487"/>
                      </a:lnTo>
                      <a:lnTo>
                        <a:pt x="16" y="446"/>
                      </a:lnTo>
                      <a:lnTo>
                        <a:pt x="51" y="370"/>
                      </a:lnTo>
                      <a:lnTo>
                        <a:pt x="94" y="299"/>
                      </a:lnTo>
                      <a:lnTo>
                        <a:pt x="147" y="235"/>
                      </a:lnTo>
                      <a:lnTo>
                        <a:pt x="204" y="176"/>
                      </a:lnTo>
                      <a:lnTo>
                        <a:pt x="270" y="125"/>
                      </a:lnTo>
                      <a:lnTo>
                        <a:pt x="341" y="82"/>
                      </a:lnTo>
                      <a:lnTo>
                        <a:pt x="415" y="47"/>
                      </a:lnTo>
                      <a:lnTo>
                        <a:pt x="497" y="21"/>
                      </a:lnTo>
                      <a:lnTo>
                        <a:pt x="581" y="6"/>
                      </a:lnTo>
                      <a:lnTo>
                        <a:pt x="667" y="0"/>
                      </a:lnTo>
                      <a:lnTo>
                        <a:pt x="667" y="0"/>
                      </a:lnTo>
                      <a:lnTo>
                        <a:pt x="759" y="6"/>
                      </a:lnTo>
                      <a:lnTo>
                        <a:pt x="847" y="23"/>
                      </a:lnTo>
                      <a:lnTo>
                        <a:pt x="932" y="53"/>
                      </a:lnTo>
                      <a:lnTo>
                        <a:pt x="1010" y="90"/>
                      </a:lnTo>
                      <a:lnTo>
                        <a:pt x="1082" y="137"/>
                      </a:lnTo>
                      <a:lnTo>
                        <a:pt x="1149" y="194"/>
                      </a:lnTo>
                      <a:lnTo>
                        <a:pt x="1208" y="256"/>
                      </a:lnTo>
                      <a:lnTo>
                        <a:pt x="1258" y="325"/>
                      </a:lnTo>
                      <a:lnTo>
                        <a:pt x="1301" y="401"/>
                      </a:lnTo>
                      <a:lnTo>
                        <a:pt x="1301" y="401"/>
                      </a:lnTo>
                      <a:close/>
                    </a:path>
                  </a:pathLst>
                </a:custGeom>
                <a:gradFill rotWithShape="1">
                  <a:gsLst>
                    <a:gs pos="0">
                      <a:srgbClr val="FFFFFF"/>
                    </a:gs>
                    <a:gs pos="100000">
                      <a:srgbClr val="CCCC00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0">
                      <a:solidFill>
                        <a:srgbClr val="BBF6EE"/>
                      </a:solidFill>
                      <a:prstDash val="solid"/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4" name="Text Box 16"/>
              <p:cNvSpPr txBox="1">
                <a:spLocks noChangeArrowheads="1"/>
              </p:cNvSpPr>
              <p:nvPr/>
            </p:nvSpPr>
            <p:spPr bwMode="gray">
              <a:xfrm>
                <a:off x="3296" y="940"/>
                <a:ext cx="774" cy="40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 eaLnBrk="0" hangingPunct="0"/>
                <a:r>
                  <a:rPr lang="en-US" altLang="zh-CN" dirty="0" smtClean="0"/>
                  <a:t>Bird survey</a:t>
                </a:r>
                <a:br>
                  <a:rPr lang="en-US" altLang="zh-CN" dirty="0" smtClean="0"/>
                </a:br>
                <a:r>
                  <a:rPr lang="en-US" altLang="zh-CN" dirty="0" smtClean="0"/>
                  <a:t>data</a:t>
                </a:r>
                <a:endParaRPr lang="zh-CN" altLang="en-US" dirty="0"/>
              </a:p>
            </p:txBody>
          </p:sp>
        </p:grpSp>
        <p:sp>
          <p:nvSpPr>
            <p:cNvPr id="37" name="Rectangle 63"/>
            <p:cNvSpPr>
              <a:spLocks noChangeArrowheads="1"/>
            </p:cNvSpPr>
            <p:nvPr/>
          </p:nvSpPr>
          <p:spPr bwMode="gray">
            <a:xfrm rot="1388165">
              <a:off x="1979613" y="1721272"/>
              <a:ext cx="1152525" cy="123825"/>
            </a:xfrm>
            <a:prstGeom prst="rect">
              <a:avLst/>
            </a:prstGeom>
            <a:gradFill rotWithShape="1">
              <a:gsLst>
                <a:gs pos="0">
                  <a:srgbClr val="969696">
                    <a:gamma/>
                    <a:shade val="46275"/>
                    <a:invGamma/>
                  </a:srgbClr>
                </a:gs>
                <a:gs pos="50000">
                  <a:srgbClr val="969696"/>
                </a:gs>
                <a:gs pos="100000">
                  <a:srgbClr val="969696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38" name="Group 28"/>
            <p:cNvGrpSpPr>
              <a:grpSpLocks/>
            </p:cNvGrpSpPr>
            <p:nvPr/>
          </p:nvGrpSpPr>
          <p:grpSpPr bwMode="auto">
            <a:xfrm>
              <a:off x="971600" y="620688"/>
              <a:ext cx="1384249" cy="1397375"/>
              <a:chOff x="2016" y="1920"/>
              <a:chExt cx="1680" cy="1680"/>
            </a:xfrm>
          </p:grpSpPr>
          <p:sp>
            <p:nvSpPr>
              <p:cNvPr id="39" name="Oval 29"/>
              <p:cNvSpPr>
                <a:spLocks noChangeArrowheads="1"/>
              </p:cNvSpPr>
              <p:nvPr/>
            </p:nvSpPr>
            <p:spPr bwMode="gray">
              <a:xfrm>
                <a:off x="2016" y="1920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rgbClr val="CCCC00"/>
                  </a:gs>
                  <a:gs pos="100000">
                    <a:srgbClr val="CCCC00">
                      <a:gamma/>
                      <a:shade val="24314"/>
                      <a:invGamma/>
                    </a:srgbClr>
                  </a:gs>
                </a:gsLst>
                <a:lin ang="540000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0" name="Freeform 30"/>
              <p:cNvSpPr>
                <a:spLocks/>
              </p:cNvSpPr>
              <p:nvPr/>
            </p:nvSpPr>
            <p:spPr bwMode="gray">
              <a:xfrm>
                <a:off x="2208" y="1948"/>
                <a:ext cx="1296" cy="634"/>
              </a:xfrm>
              <a:custGeom>
                <a:avLst/>
                <a:gdLst>
                  <a:gd name="T0" fmla="*/ 1301 w 1321"/>
                  <a:gd name="T1" fmla="*/ 401 h 712"/>
                  <a:gd name="T2" fmla="*/ 1317 w 1321"/>
                  <a:gd name="T3" fmla="*/ 442 h 712"/>
                  <a:gd name="T4" fmla="*/ 1321 w 1321"/>
                  <a:gd name="T5" fmla="*/ 481 h 712"/>
                  <a:gd name="T6" fmla="*/ 1315 w 1321"/>
                  <a:gd name="T7" fmla="*/ 516 h 712"/>
                  <a:gd name="T8" fmla="*/ 1298 w 1321"/>
                  <a:gd name="T9" fmla="*/ 550 h 712"/>
                  <a:gd name="T10" fmla="*/ 1272 w 1321"/>
                  <a:gd name="T11" fmla="*/ 579 h 712"/>
                  <a:gd name="T12" fmla="*/ 1239 w 1321"/>
                  <a:gd name="T13" fmla="*/ 604 h 712"/>
                  <a:gd name="T14" fmla="*/ 1196 w 1321"/>
                  <a:gd name="T15" fmla="*/ 628 h 712"/>
                  <a:gd name="T16" fmla="*/ 1147 w 1321"/>
                  <a:gd name="T17" fmla="*/ 649 h 712"/>
                  <a:gd name="T18" fmla="*/ 1092 w 1321"/>
                  <a:gd name="T19" fmla="*/ 667 h 712"/>
                  <a:gd name="T20" fmla="*/ 1031 w 1321"/>
                  <a:gd name="T21" fmla="*/ 683 h 712"/>
                  <a:gd name="T22" fmla="*/ 967 w 1321"/>
                  <a:gd name="T23" fmla="*/ 694 h 712"/>
                  <a:gd name="T24" fmla="*/ 896 w 1321"/>
                  <a:gd name="T25" fmla="*/ 704 h 712"/>
                  <a:gd name="T26" fmla="*/ 824 w 1321"/>
                  <a:gd name="T27" fmla="*/ 710 h 712"/>
                  <a:gd name="T28" fmla="*/ 795 w 1321"/>
                  <a:gd name="T29" fmla="*/ 712 h 712"/>
                  <a:gd name="T30" fmla="*/ 476 w 1321"/>
                  <a:gd name="T31" fmla="*/ 712 h 712"/>
                  <a:gd name="T32" fmla="*/ 472 w 1321"/>
                  <a:gd name="T33" fmla="*/ 712 h 712"/>
                  <a:gd name="T34" fmla="*/ 409 w 1321"/>
                  <a:gd name="T35" fmla="*/ 708 h 712"/>
                  <a:gd name="T36" fmla="*/ 348 w 1321"/>
                  <a:gd name="T37" fmla="*/ 704 h 712"/>
                  <a:gd name="T38" fmla="*/ 290 w 1321"/>
                  <a:gd name="T39" fmla="*/ 696 h 712"/>
                  <a:gd name="T40" fmla="*/ 235 w 1321"/>
                  <a:gd name="T41" fmla="*/ 689 h 712"/>
                  <a:gd name="T42" fmla="*/ 186 w 1321"/>
                  <a:gd name="T43" fmla="*/ 677 h 712"/>
                  <a:gd name="T44" fmla="*/ 141 w 1321"/>
                  <a:gd name="T45" fmla="*/ 663 h 712"/>
                  <a:gd name="T46" fmla="*/ 102 w 1321"/>
                  <a:gd name="T47" fmla="*/ 648 h 712"/>
                  <a:gd name="T48" fmla="*/ 67 w 1321"/>
                  <a:gd name="T49" fmla="*/ 630 h 712"/>
                  <a:gd name="T50" fmla="*/ 39 w 1321"/>
                  <a:gd name="T51" fmla="*/ 608 h 712"/>
                  <a:gd name="T52" fmla="*/ 18 w 1321"/>
                  <a:gd name="T53" fmla="*/ 583 h 712"/>
                  <a:gd name="T54" fmla="*/ 6 w 1321"/>
                  <a:gd name="T55" fmla="*/ 554 h 712"/>
                  <a:gd name="T56" fmla="*/ 0 w 1321"/>
                  <a:gd name="T57" fmla="*/ 524 h 712"/>
                  <a:gd name="T58" fmla="*/ 0 w 1321"/>
                  <a:gd name="T59" fmla="*/ 520 h 712"/>
                  <a:gd name="T60" fmla="*/ 4 w 1321"/>
                  <a:gd name="T61" fmla="*/ 487 h 712"/>
                  <a:gd name="T62" fmla="*/ 16 w 1321"/>
                  <a:gd name="T63" fmla="*/ 446 h 712"/>
                  <a:gd name="T64" fmla="*/ 51 w 1321"/>
                  <a:gd name="T65" fmla="*/ 370 h 712"/>
                  <a:gd name="T66" fmla="*/ 94 w 1321"/>
                  <a:gd name="T67" fmla="*/ 299 h 712"/>
                  <a:gd name="T68" fmla="*/ 147 w 1321"/>
                  <a:gd name="T69" fmla="*/ 235 h 712"/>
                  <a:gd name="T70" fmla="*/ 204 w 1321"/>
                  <a:gd name="T71" fmla="*/ 176 h 712"/>
                  <a:gd name="T72" fmla="*/ 270 w 1321"/>
                  <a:gd name="T73" fmla="*/ 125 h 712"/>
                  <a:gd name="T74" fmla="*/ 341 w 1321"/>
                  <a:gd name="T75" fmla="*/ 82 h 712"/>
                  <a:gd name="T76" fmla="*/ 415 w 1321"/>
                  <a:gd name="T77" fmla="*/ 47 h 712"/>
                  <a:gd name="T78" fmla="*/ 497 w 1321"/>
                  <a:gd name="T79" fmla="*/ 21 h 712"/>
                  <a:gd name="T80" fmla="*/ 581 w 1321"/>
                  <a:gd name="T81" fmla="*/ 6 h 712"/>
                  <a:gd name="T82" fmla="*/ 667 w 1321"/>
                  <a:gd name="T83" fmla="*/ 0 h 712"/>
                  <a:gd name="T84" fmla="*/ 667 w 1321"/>
                  <a:gd name="T85" fmla="*/ 0 h 712"/>
                  <a:gd name="T86" fmla="*/ 759 w 1321"/>
                  <a:gd name="T87" fmla="*/ 6 h 712"/>
                  <a:gd name="T88" fmla="*/ 847 w 1321"/>
                  <a:gd name="T89" fmla="*/ 23 h 712"/>
                  <a:gd name="T90" fmla="*/ 932 w 1321"/>
                  <a:gd name="T91" fmla="*/ 53 h 712"/>
                  <a:gd name="T92" fmla="*/ 1010 w 1321"/>
                  <a:gd name="T93" fmla="*/ 90 h 712"/>
                  <a:gd name="T94" fmla="*/ 1082 w 1321"/>
                  <a:gd name="T95" fmla="*/ 137 h 712"/>
                  <a:gd name="T96" fmla="*/ 1149 w 1321"/>
                  <a:gd name="T97" fmla="*/ 194 h 712"/>
                  <a:gd name="T98" fmla="*/ 1208 w 1321"/>
                  <a:gd name="T99" fmla="*/ 256 h 712"/>
                  <a:gd name="T100" fmla="*/ 1258 w 1321"/>
                  <a:gd name="T101" fmla="*/ 325 h 712"/>
                  <a:gd name="T102" fmla="*/ 1301 w 1321"/>
                  <a:gd name="T103" fmla="*/ 401 h 712"/>
                  <a:gd name="T104" fmla="*/ 1301 w 1321"/>
                  <a:gd name="T105" fmla="*/ 40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CCCC0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BBF6EE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41" name="Text Box 31"/>
            <p:cNvSpPr txBox="1">
              <a:spLocks noChangeArrowheads="1"/>
            </p:cNvSpPr>
            <p:nvPr/>
          </p:nvSpPr>
          <p:spPr bwMode="gray">
            <a:xfrm>
              <a:off x="853133" y="1075160"/>
              <a:ext cx="1646540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 smtClean="0"/>
                <a:t>Wetland survey</a:t>
              </a:r>
              <a:br>
                <a:rPr lang="en-US" altLang="zh-CN" dirty="0" smtClean="0"/>
              </a:br>
              <a:r>
                <a:rPr lang="en-US" altLang="zh-CN" dirty="0" smtClean="0"/>
                <a:t>data</a:t>
              </a:r>
              <a:endParaRPr lang="zh-CN" altLang="en-US" dirty="0"/>
            </a:p>
          </p:txBody>
        </p:sp>
        <p:sp>
          <p:nvSpPr>
            <p:cNvPr id="42" name="Rectangle 68"/>
            <p:cNvSpPr>
              <a:spLocks noChangeArrowheads="1"/>
            </p:cNvSpPr>
            <p:nvPr/>
          </p:nvSpPr>
          <p:spPr bwMode="gray">
            <a:xfrm rot="17574948">
              <a:off x="3697288" y="4447010"/>
              <a:ext cx="1152525" cy="123825"/>
            </a:xfrm>
            <a:prstGeom prst="rect">
              <a:avLst/>
            </a:prstGeom>
            <a:gradFill rotWithShape="1">
              <a:gsLst>
                <a:gs pos="0">
                  <a:srgbClr val="969696">
                    <a:gamma/>
                    <a:shade val="46275"/>
                    <a:invGamma/>
                  </a:srgbClr>
                </a:gs>
                <a:gs pos="50000">
                  <a:srgbClr val="969696"/>
                </a:gs>
                <a:gs pos="100000">
                  <a:srgbClr val="969696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3" name="Rectangle 69"/>
            <p:cNvSpPr>
              <a:spLocks noChangeArrowheads="1"/>
            </p:cNvSpPr>
            <p:nvPr/>
          </p:nvSpPr>
          <p:spPr bwMode="gray">
            <a:xfrm rot="13449978">
              <a:off x="2627313" y="4508922"/>
              <a:ext cx="1152525" cy="123825"/>
            </a:xfrm>
            <a:prstGeom prst="rect">
              <a:avLst/>
            </a:prstGeom>
            <a:gradFill rotWithShape="1">
              <a:gsLst>
                <a:gs pos="0">
                  <a:srgbClr val="969696">
                    <a:gamma/>
                    <a:shade val="46275"/>
                    <a:invGamma/>
                  </a:srgbClr>
                </a:gs>
                <a:gs pos="50000">
                  <a:srgbClr val="969696"/>
                </a:gs>
                <a:gs pos="100000">
                  <a:srgbClr val="969696">
                    <a:gamma/>
                    <a:shade val="46275"/>
                    <a:invGamma/>
                  </a:srgbClr>
                </a:gs>
              </a:gsLst>
              <a:lin ang="540000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44" name="Group 18"/>
            <p:cNvGrpSpPr>
              <a:grpSpLocks/>
            </p:cNvGrpSpPr>
            <p:nvPr/>
          </p:nvGrpSpPr>
          <p:grpSpPr bwMode="auto">
            <a:xfrm>
              <a:off x="1709738" y="3142085"/>
              <a:ext cx="1295400" cy="1295400"/>
              <a:chOff x="2016" y="1920"/>
              <a:chExt cx="1680" cy="1680"/>
            </a:xfrm>
          </p:grpSpPr>
          <p:sp>
            <p:nvSpPr>
              <p:cNvPr id="45" name="Oval 19"/>
              <p:cNvSpPr>
                <a:spLocks noChangeArrowheads="1"/>
              </p:cNvSpPr>
              <p:nvPr/>
            </p:nvSpPr>
            <p:spPr bwMode="gray">
              <a:xfrm>
                <a:off x="2016" y="1920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rgbClr val="FFCC66"/>
                  </a:gs>
                  <a:gs pos="100000">
                    <a:srgbClr val="FFCC66">
                      <a:gamma/>
                      <a:shade val="24314"/>
                      <a:invGamma/>
                    </a:srgbClr>
                  </a:gs>
                </a:gsLst>
                <a:lin ang="540000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46" name="Freeform 20"/>
              <p:cNvSpPr>
                <a:spLocks/>
              </p:cNvSpPr>
              <p:nvPr/>
            </p:nvSpPr>
            <p:spPr bwMode="gray">
              <a:xfrm>
                <a:off x="2208" y="1948"/>
                <a:ext cx="1296" cy="634"/>
              </a:xfrm>
              <a:custGeom>
                <a:avLst/>
                <a:gdLst>
                  <a:gd name="T0" fmla="*/ 1301 w 1321"/>
                  <a:gd name="T1" fmla="*/ 401 h 712"/>
                  <a:gd name="T2" fmla="*/ 1317 w 1321"/>
                  <a:gd name="T3" fmla="*/ 442 h 712"/>
                  <a:gd name="T4" fmla="*/ 1321 w 1321"/>
                  <a:gd name="T5" fmla="*/ 481 h 712"/>
                  <a:gd name="T6" fmla="*/ 1315 w 1321"/>
                  <a:gd name="T7" fmla="*/ 516 h 712"/>
                  <a:gd name="T8" fmla="*/ 1298 w 1321"/>
                  <a:gd name="T9" fmla="*/ 550 h 712"/>
                  <a:gd name="T10" fmla="*/ 1272 w 1321"/>
                  <a:gd name="T11" fmla="*/ 579 h 712"/>
                  <a:gd name="T12" fmla="*/ 1239 w 1321"/>
                  <a:gd name="T13" fmla="*/ 604 h 712"/>
                  <a:gd name="T14" fmla="*/ 1196 w 1321"/>
                  <a:gd name="T15" fmla="*/ 628 h 712"/>
                  <a:gd name="T16" fmla="*/ 1147 w 1321"/>
                  <a:gd name="T17" fmla="*/ 649 h 712"/>
                  <a:gd name="T18" fmla="*/ 1092 w 1321"/>
                  <a:gd name="T19" fmla="*/ 667 h 712"/>
                  <a:gd name="T20" fmla="*/ 1031 w 1321"/>
                  <a:gd name="T21" fmla="*/ 683 h 712"/>
                  <a:gd name="T22" fmla="*/ 967 w 1321"/>
                  <a:gd name="T23" fmla="*/ 694 h 712"/>
                  <a:gd name="T24" fmla="*/ 896 w 1321"/>
                  <a:gd name="T25" fmla="*/ 704 h 712"/>
                  <a:gd name="T26" fmla="*/ 824 w 1321"/>
                  <a:gd name="T27" fmla="*/ 710 h 712"/>
                  <a:gd name="T28" fmla="*/ 795 w 1321"/>
                  <a:gd name="T29" fmla="*/ 712 h 712"/>
                  <a:gd name="T30" fmla="*/ 476 w 1321"/>
                  <a:gd name="T31" fmla="*/ 712 h 712"/>
                  <a:gd name="T32" fmla="*/ 472 w 1321"/>
                  <a:gd name="T33" fmla="*/ 712 h 712"/>
                  <a:gd name="T34" fmla="*/ 409 w 1321"/>
                  <a:gd name="T35" fmla="*/ 708 h 712"/>
                  <a:gd name="T36" fmla="*/ 348 w 1321"/>
                  <a:gd name="T37" fmla="*/ 704 h 712"/>
                  <a:gd name="T38" fmla="*/ 290 w 1321"/>
                  <a:gd name="T39" fmla="*/ 696 h 712"/>
                  <a:gd name="T40" fmla="*/ 235 w 1321"/>
                  <a:gd name="T41" fmla="*/ 689 h 712"/>
                  <a:gd name="T42" fmla="*/ 186 w 1321"/>
                  <a:gd name="T43" fmla="*/ 677 h 712"/>
                  <a:gd name="T44" fmla="*/ 141 w 1321"/>
                  <a:gd name="T45" fmla="*/ 663 h 712"/>
                  <a:gd name="T46" fmla="*/ 102 w 1321"/>
                  <a:gd name="T47" fmla="*/ 648 h 712"/>
                  <a:gd name="T48" fmla="*/ 67 w 1321"/>
                  <a:gd name="T49" fmla="*/ 630 h 712"/>
                  <a:gd name="T50" fmla="*/ 39 w 1321"/>
                  <a:gd name="T51" fmla="*/ 608 h 712"/>
                  <a:gd name="T52" fmla="*/ 18 w 1321"/>
                  <a:gd name="T53" fmla="*/ 583 h 712"/>
                  <a:gd name="T54" fmla="*/ 6 w 1321"/>
                  <a:gd name="T55" fmla="*/ 554 h 712"/>
                  <a:gd name="T56" fmla="*/ 0 w 1321"/>
                  <a:gd name="T57" fmla="*/ 524 h 712"/>
                  <a:gd name="T58" fmla="*/ 0 w 1321"/>
                  <a:gd name="T59" fmla="*/ 520 h 712"/>
                  <a:gd name="T60" fmla="*/ 4 w 1321"/>
                  <a:gd name="T61" fmla="*/ 487 h 712"/>
                  <a:gd name="T62" fmla="*/ 16 w 1321"/>
                  <a:gd name="T63" fmla="*/ 446 h 712"/>
                  <a:gd name="T64" fmla="*/ 51 w 1321"/>
                  <a:gd name="T65" fmla="*/ 370 h 712"/>
                  <a:gd name="T66" fmla="*/ 94 w 1321"/>
                  <a:gd name="T67" fmla="*/ 299 h 712"/>
                  <a:gd name="T68" fmla="*/ 147 w 1321"/>
                  <a:gd name="T69" fmla="*/ 235 h 712"/>
                  <a:gd name="T70" fmla="*/ 204 w 1321"/>
                  <a:gd name="T71" fmla="*/ 176 h 712"/>
                  <a:gd name="T72" fmla="*/ 270 w 1321"/>
                  <a:gd name="T73" fmla="*/ 125 h 712"/>
                  <a:gd name="T74" fmla="*/ 341 w 1321"/>
                  <a:gd name="T75" fmla="*/ 82 h 712"/>
                  <a:gd name="T76" fmla="*/ 415 w 1321"/>
                  <a:gd name="T77" fmla="*/ 47 h 712"/>
                  <a:gd name="T78" fmla="*/ 497 w 1321"/>
                  <a:gd name="T79" fmla="*/ 21 h 712"/>
                  <a:gd name="T80" fmla="*/ 581 w 1321"/>
                  <a:gd name="T81" fmla="*/ 6 h 712"/>
                  <a:gd name="T82" fmla="*/ 667 w 1321"/>
                  <a:gd name="T83" fmla="*/ 0 h 712"/>
                  <a:gd name="T84" fmla="*/ 667 w 1321"/>
                  <a:gd name="T85" fmla="*/ 0 h 712"/>
                  <a:gd name="T86" fmla="*/ 759 w 1321"/>
                  <a:gd name="T87" fmla="*/ 6 h 712"/>
                  <a:gd name="T88" fmla="*/ 847 w 1321"/>
                  <a:gd name="T89" fmla="*/ 23 h 712"/>
                  <a:gd name="T90" fmla="*/ 932 w 1321"/>
                  <a:gd name="T91" fmla="*/ 53 h 712"/>
                  <a:gd name="T92" fmla="*/ 1010 w 1321"/>
                  <a:gd name="T93" fmla="*/ 90 h 712"/>
                  <a:gd name="T94" fmla="*/ 1082 w 1321"/>
                  <a:gd name="T95" fmla="*/ 137 h 712"/>
                  <a:gd name="T96" fmla="*/ 1149 w 1321"/>
                  <a:gd name="T97" fmla="*/ 194 h 712"/>
                  <a:gd name="T98" fmla="*/ 1208 w 1321"/>
                  <a:gd name="T99" fmla="*/ 256 h 712"/>
                  <a:gd name="T100" fmla="*/ 1258 w 1321"/>
                  <a:gd name="T101" fmla="*/ 325 h 712"/>
                  <a:gd name="T102" fmla="*/ 1301 w 1321"/>
                  <a:gd name="T103" fmla="*/ 401 h 712"/>
                  <a:gd name="T104" fmla="*/ 1301 w 1321"/>
                  <a:gd name="T105" fmla="*/ 40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FFCC66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BBF6EE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47" name="Text Box 21"/>
            <p:cNvSpPr txBox="1">
              <a:spLocks noChangeArrowheads="1"/>
            </p:cNvSpPr>
            <p:nvPr/>
          </p:nvSpPr>
          <p:spPr bwMode="gray">
            <a:xfrm>
              <a:off x="1763381" y="3500860"/>
              <a:ext cx="1184941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 eaLnBrk="0" hangingPunct="0"/>
              <a:r>
                <a:rPr lang="en-US" altLang="zh-CN" dirty="0" smtClean="0">
                  <a:solidFill>
                    <a:srgbClr val="FFFF00"/>
                  </a:solidFill>
                </a:rPr>
                <a:t>Hydrologic</a:t>
              </a:r>
              <a:br>
                <a:rPr lang="en-US" altLang="zh-CN" dirty="0" smtClean="0">
                  <a:solidFill>
                    <a:srgbClr val="FFFF00"/>
                  </a:solidFill>
                </a:rPr>
              </a:br>
              <a:r>
                <a:rPr lang="en-US" altLang="zh-CN" dirty="0" smtClean="0">
                  <a:solidFill>
                    <a:srgbClr val="FFFF00"/>
                  </a:solidFill>
                </a:rPr>
                <a:t>data</a:t>
              </a:r>
              <a:endParaRPr lang="zh-CN" altLang="en-US" dirty="0">
                <a:solidFill>
                  <a:srgbClr val="FFFF00"/>
                </a:solidFill>
              </a:endParaRPr>
            </a:p>
          </p:txBody>
        </p:sp>
        <p:grpSp>
          <p:nvGrpSpPr>
            <p:cNvPr id="48" name="Group 64"/>
            <p:cNvGrpSpPr>
              <a:grpSpLocks/>
            </p:cNvGrpSpPr>
            <p:nvPr/>
          </p:nvGrpSpPr>
          <p:grpSpPr bwMode="auto">
            <a:xfrm>
              <a:off x="3455988" y="4724822"/>
              <a:ext cx="1187450" cy="1162050"/>
              <a:chOff x="2016" y="1920"/>
              <a:chExt cx="1680" cy="1680"/>
            </a:xfrm>
          </p:grpSpPr>
          <p:sp>
            <p:nvSpPr>
              <p:cNvPr id="49" name="Oval 65"/>
              <p:cNvSpPr>
                <a:spLocks noChangeArrowheads="1"/>
              </p:cNvSpPr>
              <p:nvPr/>
            </p:nvSpPr>
            <p:spPr bwMode="gray">
              <a:xfrm>
                <a:off x="2016" y="1920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rgbClr val="CCCC00"/>
                  </a:gs>
                  <a:gs pos="100000">
                    <a:srgbClr val="CCCC00">
                      <a:gamma/>
                      <a:shade val="24314"/>
                      <a:invGamma/>
                    </a:srgbClr>
                  </a:gs>
                </a:gsLst>
                <a:lin ang="540000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0" name="Freeform 66"/>
              <p:cNvSpPr>
                <a:spLocks/>
              </p:cNvSpPr>
              <p:nvPr/>
            </p:nvSpPr>
            <p:spPr bwMode="gray">
              <a:xfrm>
                <a:off x="2208" y="1948"/>
                <a:ext cx="1296" cy="634"/>
              </a:xfrm>
              <a:custGeom>
                <a:avLst/>
                <a:gdLst>
                  <a:gd name="T0" fmla="*/ 1301 w 1321"/>
                  <a:gd name="T1" fmla="*/ 401 h 712"/>
                  <a:gd name="T2" fmla="*/ 1317 w 1321"/>
                  <a:gd name="T3" fmla="*/ 442 h 712"/>
                  <a:gd name="T4" fmla="*/ 1321 w 1321"/>
                  <a:gd name="T5" fmla="*/ 481 h 712"/>
                  <a:gd name="T6" fmla="*/ 1315 w 1321"/>
                  <a:gd name="T7" fmla="*/ 516 h 712"/>
                  <a:gd name="T8" fmla="*/ 1298 w 1321"/>
                  <a:gd name="T9" fmla="*/ 550 h 712"/>
                  <a:gd name="T10" fmla="*/ 1272 w 1321"/>
                  <a:gd name="T11" fmla="*/ 579 h 712"/>
                  <a:gd name="T12" fmla="*/ 1239 w 1321"/>
                  <a:gd name="T13" fmla="*/ 604 h 712"/>
                  <a:gd name="T14" fmla="*/ 1196 w 1321"/>
                  <a:gd name="T15" fmla="*/ 628 h 712"/>
                  <a:gd name="T16" fmla="*/ 1147 w 1321"/>
                  <a:gd name="T17" fmla="*/ 649 h 712"/>
                  <a:gd name="T18" fmla="*/ 1092 w 1321"/>
                  <a:gd name="T19" fmla="*/ 667 h 712"/>
                  <a:gd name="T20" fmla="*/ 1031 w 1321"/>
                  <a:gd name="T21" fmla="*/ 683 h 712"/>
                  <a:gd name="T22" fmla="*/ 967 w 1321"/>
                  <a:gd name="T23" fmla="*/ 694 h 712"/>
                  <a:gd name="T24" fmla="*/ 896 w 1321"/>
                  <a:gd name="T25" fmla="*/ 704 h 712"/>
                  <a:gd name="T26" fmla="*/ 824 w 1321"/>
                  <a:gd name="T27" fmla="*/ 710 h 712"/>
                  <a:gd name="T28" fmla="*/ 795 w 1321"/>
                  <a:gd name="T29" fmla="*/ 712 h 712"/>
                  <a:gd name="T30" fmla="*/ 476 w 1321"/>
                  <a:gd name="T31" fmla="*/ 712 h 712"/>
                  <a:gd name="T32" fmla="*/ 472 w 1321"/>
                  <a:gd name="T33" fmla="*/ 712 h 712"/>
                  <a:gd name="T34" fmla="*/ 409 w 1321"/>
                  <a:gd name="T35" fmla="*/ 708 h 712"/>
                  <a:gd name="T36" fmla="*/ 348 w 1321"/>
                  <a:gd name="T37" fmla="*/ 704 h 712"/>
                  <a:gd name="T38" fmla="*/ 290 w 1321"/>
                  <a:gd name="T39" fmla="*/ 696 h 712"/>
                  <a:gd name="T40" fmla="*/ 235 w 1321"/>
                  <a:gd name="T41" fmla="*/ 689 h 712"/>
                  <a:gd name="T42" fmla="*/ 186 w 1321"/>
                  <a:gd name="T43" fmla="*/ 677 h 712"/>
                  <a:gd name="T44" fmla="*/ 141 w 1321"/>
                  <a:gd name="T45" fmla="*/ 663 h 712"/>
                  <a:gd name="T46" fmla="*/ 102 w 1321"/>
                  <a:gd name="T47" fmla="*/ 648 h 712"/>
                  <a:gd name="T48" fmla="*/ 67 w 1321"/>
                  <a:gd name="T49" fmla="*/ 630 h 712"/>
                  <a:gd name="T50" fmla="*/ 39 w 1321"/>
                  <a:gd name="T51" fmla="*/ 608 h 712"/>
                  <a:gd name="T52" fmla="*/ 18 w 1321"/>
                  <a:gd name="T53" fmla="*/ 583 h 712"/>
                  <a:gd name="T54" fmla="*/ 6 w 1321"/>
                  <a:gd name="T55" fmla="*/ 554 h 712"/>
                  <a:gd name="T56" fmla="*/ 0 w 1321"/>
                  <a:gd name="T57" fmla="*/ 524 h 712"/>
                  <a:gd name="T58" fmla="*/ 0 w 1321"/>
                  <a:gd name="T59" fmla="*/ 520 h 712"/>
                  <a:gd name="T60" fmla="*/ 4 w 1321"/>
                  <a:gd name="T61" fmla="*/ 487 h 712"/>
                  <a:gd name="T62" fmla="*/ 16 w 1321"/>
                  <a:gd name="T63" fmla="*/ 446 h 712"/>
                  <a:gd name="T64" fmla="*/ 51 w 1321"/>
                  <a:gd name="T65" fmla="*/ 370 h 712"/>
                  <a:gd name="T66" fmla="*/ 94 w 1321"/>
                  <a:gd name="T67" fmla="*/ 299 h 712"/>
                  <a:gd name="T68" fmla="*/ 147 w 1321"/>
                  <a:gd name="T69" fmla="*/ 235 h 712"/>
                  <a:gd name="T70" fmla="*/ 204 w 1321"/>
                  <a:gd name="T71" fmla="*/ 176 h 712"/>
                  <a:gd name="T72" fmla="*/ 270 w 1321"/>
                  <a:gd name="T73" fmla="*/ 125 h 712"/>
                  <a:gd name="T74" fmla="*/ 341 w 1321"/>
                  <a:gd name="T75" fmla="*/ 82 h 712"/>
                  <a:gd name="T76" fmla="*/ 415 w 1321"/>
                  <a:gd name="T77" fmla="*/ 47 h 712"/>
                  <a:gd name="T78" fmla="*/ 497 w 1321"/>
                  <a:gd name="T79" fmla="*/ 21 h 712"/>
                  <a:gd name="T80" fmla="*/ 581 w 1321"/>
                  <a:gd name="T81" fmla="*/ 6 h 712"/>
                  <a:gd name="T82" fmla="*/ 667 w 1321"/>
                  <a:gd name="T83" fmla="*/ 0 h 712"/>
                  <a:gd name="T84" fmla="*/ 667 w 1321"/>
                  <a:gd name="T85" fmla="*/ 0 h 712"/>
                  <a:gd name="T86" fmla="*/ 759 w 1321"/>
                  <a:gd name="T87" fmla="*/ 6 h 712"/>
                  <a:gd name="T88" fmla="*/ 847 w 1321"/>
                  <a:gd name="T89" fmla="*/ 23 h 712"/>
                  <a:gd name="T90" fmla="*/ 932 w 1321"/>
                  <a:gd name="T91" fmla="*/ 53 h 712"/>
                  <a:gd name="T92" fmla="*/ 1010 w 1321"/>
                  <a:gd name="T93" fmla="*/ 90 h 712"/>
                  <a:gd name="T94" fmla="*/ 1082 w 1321"/>
                  <a:gd name="T95" fmla="*/ 137 h 712"/>
                  <a:gd name="T96" fmla="*/ 1149 w 1321"/>
                  <a:gd name="T97" fmla="*/ 194 h 712"/>
                  <a:gd name="T98" fmla="*/ 1208 w 1321"/>
                  <a:gd name="T99" fmla="*/ 256 h 712"/>
                  <a:gd name="T100" fmla="*/ 1258 w 1321"/>
                  <a:gd name="T101" fmla="*/ 325 h 712"/>
                  <a:gd name="T102" fmla="*/ 1301 w 1321"/>
                  <a:gd name="T103" fmla="*/ 401 h 712"/>
                  <a:gd name="T104" fmla="*/ 1301 w 1321"/>
                  <a:gd name="T105" fmla="*/ 40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CCCC00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BBF6EE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51" name="Text Box 67"/>
            <p:cNvSpPr txBox="1">
              <a:spLocks noChangeArrowheads="1"/>
            </p:cNvSpPr>
            <p:nvPr/>
          </p:nvSpPr>
          <p:spPr bwMode="gray">
            <a:xfrm>
              <a:off x="3583234" y="5013747"/>
              <a:ext cx="999633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 smtClean="0">
                  <a:solidFill>
                    <a:srgbClr val="FFFF00"/>
                  </a:solidFill>
                </a:rPr>
                <a:t>Weather</a:t>
              </a:r>
              <a:br>
                <a:rPr lang="en-US" altLang="zh-CN" dirty="0" smtClean="0">
                  <a:solidFill>
                    <a:srgbClr val="FFFF00"/>
                  </a:solidFill>
                </a:rPr>
              </a:br>
              <a:r>
                <a:rPr lang="en-US" altLang="zh-CN" dirty="0" smtClean="0">
                  <a:solidFill>
                    <a:srgbClr val="FFFF00"/>
                  </a:solidFill>
                </a:rPr>
                <a:t>data</a:t>
              </a:r>
              <a:endParaRPr lang="zh-CN" altLang="en-US" dirty="0">
                <a:solidFill>
                  <a:srgbClr val="FFFF00"/>
                </a:solidFill>
              </a:endParaRPr>
            </a:p>
          </p:txBody>
        </p:sp>
        <p:grpSp>
          <p:nvGrpSpPr>
            <p:cNvPr id="52" name="Group 33"/>
            <p:cNvGrpSpPr>
              <a:grpSpLocks/>
            </p:cNvGrpSpPr>
            <p:nvPr/>
          </p:nvGrpSpPr>
          <p:grpSpPr bwMode="auto">
            <a:xfrm>
              <a:off x="2693988" y="1174730"/>
              <a:ext cx="1579562" cy="1462530"/>
              <a:chOff x="2016" y="1920"/>
              <a:chExt cx="1680" cy="1680"/>
            </a:xfrm>
          </p:grpSpPr>
          <p:sp>
            <p:nvSpPr>
              <p:cNvPr id="53" name="Oval 34"/>
              <p:cNvSpPr>
                <a:spLocks noChangeArrowheads="1"/>
              </p:cNvSpPr>
              <p:nvPr/>
            </p:nvSpPr>
            <p:spPr bwMode="gray">
              <a:xfrm>
                <a:off x="2016" y="1920"/>
                <a:ext cx="1680" cy="1680"/>
              </a:xfrm>
              <a:prstGeom prst="ellipse">
                <a:avLst/>
              </a:prstGeom>
              <a:gradFill rotWithShape="1">
                <a:gsLst>
                  <a:gs pos="0">
                    <a:srgbClr val="FFCC66"/>
                  </a:gs>
                  <a:gs pos="100000">
                    <a:srgbClr val="FFCC66">
                      <a:gamma/>
                      <a:shade val="24314"/>
                      <a:invGamma/>
                    </a:srgbClr>
                  </a:gs>
                </a:gsLst>
                <a:lin ang="5400000" scaled="1"/>
              </a:gra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54" name="Freeform 35"/>
              <p:cNvSpPr>
                <a:spLocks/>
              </p:cNvSpPr>
              <p:nvPr/>
            </p:nvSpPr>
            <p:spPr bwMode="gray">
              <a:xfrm>
                <a:off x="2208" y="1948"/>
                <a:ext cx="1296" cy="634"/>
              </a:xfrm>
              <a:custGeom>
                <a:avLst/>
                <a:gdLst>
                  <a:gd name="T0" fmla="*/ 1301 w 1321"/>
                  <a:gd name="T1" fmla="*/ 401 h 712"/>
                  <a:gd name="T2" fmla="*/ 1317 w 1321"/>
                  <a:gd name="T3" fmla="*/ 442 h 712"/>
                  <a:gd name="T4" fmla="*/ 1321 w 1321"/>
                  <a:gd name="T5" fmla="*/ 481 h 712"/>
                  <a:gd name="T6" fmla="*/ 1315 w 1321"/>
                  <a:gd name="T7" fmla="*/ 516 h 712"/>
                  <a:gd name="T8" fmla="*/ 1298 w 1321"/>
                  <a:gd name="T9" fmla="*/ 550 h 712"/>
                  <a:gd name="T10" fmla="*/ 1272 w 1321"/>
                  <a:gd name="T11" fmla="*/ 579 h 712"/>
                  <a:gd name="T12" fmla="*/ 1239 w 1321"/>
                  <a:gd name="T13" fmla="*/ 604 h 712"/>
                  <a:gd name="T14" fmla="*/ 1196 w 1321"/>
                  <a:gd name="T15" fmla="*/ 628 h 712"/>
                  <a:gd name="T16" fmla="*/ 1147 w 1321"/>
                  <a:gd name="T17" fmla="*/ 649 h 712"/>
                  <a:gd name="T18" fmla="*/ 1092 w 1321"/>
                  <a:gd name="T19" fmla="*/ 667 h 712"/>
                  <a:gd name="T20" fmla="*/ 1031 w 1321"/>
                  <a:gd name="T21" fmla="*/ 683 h 712"/>
                  <a:gd name="T22" fmla="*/ 967 w 1321"/>
                  <a:gd name="T23" fmla="*/ 694 h 712"/>
                  <a:gd name="T24" fmla="*/ 896 w 1321"/>
                  <a:gd name="T25" fmla="*/ 704 h 712"/>
                  <a:gd name="T26" fmla="*/ 824 w 1321"/>
                  <a:gd name="T27" fmla="*/ 710 h 712"/>
                  <a:gd name="T28" fmla="*/ 795 w 1321"/>
                  <a:gd name="T29" fmla="*/ 712 h 712"/>
                  <a:gd name="T30" fmla="*/ 476 w 1321"/>
                  <a:gd name="T31" fmla="*/ 712 h 712"/>
                  <a:gd name="T32" fmla="*/ 472 w 1321"/>
                  <a:gd name="T33" fmla="*/ 712 h 712"/>
                  <a:gd name="T34" fmla="*/ 409 w 1321"/>
                  <a:gd name="T35" fmla="*/ 708 h 712"/>
                  <a:gd name="T36" fmla="*/ 348 w 1321"/>
                  <a:gd name="T37" fmla="*/ 704 h 712"/>
                  <a:gd name="T38" fmla="*/ 290 w 1321"/>
                  <a:gd name="T39" fmla="*/ 696 h 712"/>
                  <a:gd name="T40" fmla="*/ 235 w 1321"/>
                  <a:gd name="T41" fmla="*/ 689 h 712"/>
                  <a:gd name="T42" fmla="*/ 186 w 1321"/>
                  <a:gd name="T43" fmla="*/ 677 h 712"/>
                  <a:gd name="T44" fmla="*/ 141 w 1321"/>
                  <a:gd name="T45" fmla="*/ 663 h 712"/>
                  <a:gd name="T46" fmla="*/ 102 w 1321"/>
                  <a:gd name="T47" fmla="*/ 648 h 712"/>
                  <a:gd name="T48" fmla="*/ 67 w 1321"/>
                  <a:gd name="T49" fmla="*/ 630 h 712"/>
                  <a:gd name="T50" fmla="*/ 39 w 1321"/>
                  <a:gd name="T51" fmla="*/ 608 h 712"/>
                  <a:gd name="T52" fmla="*/ 18 w 1321"/>
                  <a:gd name="T53" fmla="*/ 583 h 712"/>
                  <a:gd name="T54" fmla="*/ 6 w 1321"/>
                  <a:gd name="T55" fmla="*/ 554 h 712"/>
                  <a:gd name="T56" fmla="*/ 0 w 1321"/>
                  <a:gd name="T57" fmla="*/ 524 h 712"/>
                  <a:gd name="T58" fmla="*/ 0 w 1321"/>
                  <a:gd name="T59" fmla="*/ 520 h 712"/>
                  <a:gd name="T60" fmla="*/ 4 w 1321"/>
                  <a:gd name="T61" fmla="*/ 487 h 712"/>
                  <a:gd name="T62" fmla="*/ 16 w 1321"/>
                  <a:gd name="T63" fmla="*/ 446 h 712"/>
                  <a:gd name="T64" fmla="*/ 51 w 1321"/>
                  <a:gd name="T65" fmla="*/ 370 h 712"/>
                  <a:gd name="T66" fmla="*/ 94 w 1321"/>
                  <a:gd name="T67" fmla="*/ 299 h 712"/>
                  <a:gd name="T68" fmla="*/ 147 w 1321"/>
                  <a:gd name="T69" fmla="*/ 235 h 712"/>
                  <a:gd name="T70" fmla="*/ 204 w 1321"/>
                  <a:gd name="T71" fmla="*/ 176 h 712"/>
                  <a:gd name="T72" fmla="*/ 270 w 1321"/>
                  <a:gd name="T73" fmla="*/ 125 h 712"/>
                  <a:gd name="T74" fmla="*/ 341 w 1321"/>
                  <a:gd name="T75" fmla="*/ 82 h 712"/>
                  <a:gd name="T76" fmla="*/ 415 w 1321"/>
                  <a:gd name="T77" fmla="*/ 47 h 712"/>
                  <a:gd name="T78" fmla="*/ 497 w 1321"/>
                  <a:gd name="T79" fmla="*/ 21 h 712"/>
                  <a:gd name="T80" fmla="*/ 581 w 1321"/>
                  <a:gd name="T81" fmla="*/ 6 h 712"/>
                  <a:gd name="T82" fmla="*/ 667 w 1321"/>
                  <a:gd name="T83" fmla="*/ 0 h 712"/>
                  <a:gd name="T84" fmla="*/ 667 w 1321"/>
                  <a:gd name="T85" fmla="*/ 0 h 712"/>
                  <a:gd name="T86" fmla="*/ 759 w 1321"/>
                  <a:gd name="T87" fmla="*/ 6 h 712"/>
                  <a:gd name="T88" fmla="*/ 847 w 1321"/>
                  <a:gd name="T89" fmla="*/ 23 h 712"/>
                  <a:gd name="T90" fmla="*/ 932 w 1321"/>
                  <a:gd name="T91" fmla="*/ 53 h 712"/>
                  <a:gd name="T92" fmla="*/ 1010 w 1321"/>
                  <a:gd name="T93" fmla="*/ 90 h 712"/>
                  <a:gd name="T94" fmla="*/ 1082 w 1321"/>
                  <a:gd name="T95" fmla="*/ 137 h 712"/>
                  <a:gd name="T96" fmla="*/ 1149 w 1321"/>
                  <a:gd name="T97" fmla="*/ 194 h 712"/>
                  <a:gd name="T98" fmla="*/ 1208 w 1321"/>
                  <a:gd name="T99" fmla="*/ 256 h 712"/>
                  <a:gd name="T100" fmla="*/ 1258 w 1321"/>
                  <a:gd name="T101" fmla="*/ 325 h 712"/>
                  <a:gd name="T102" fmla="*/ 1301 w 1321"/>
                  <a:gd name="T103" fmla="*/ 401 h 712"/>
                  <a:gd name="T104" fmla="*/ 1301 w 1321"/>
                  <a:gd name="T105" fmla="*/ 401 h 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21" h="712">
                    <a:moveTo>
                      <a:pt x="1301" y="401"/>
                    </a:moveTo>
                    <a:lnTo>
                      <a:pt x="1317" y="442"/>
                    </a:lnTo>
                    <a:lnTo>
                      <a:pt x="1321" y="481"/>
                    </a:lnTo>
                    <a:lnTo>
                      <a:pt x="1315" y="516"/>
                    </a:lnTo>
                    <a:lnTo>
                      <a:pt x="1298" y="550"/>
                    </a:lnTo>
                    <a:lnTo>
                      <a:pt x="1272" y="579"/>
                    </a:lnTo>
                    <a:lnTo>
                      <a:pt x="1239" y="604"/>
                    </a:lnTo>
                    <a:lnTo>
                      <a:pt x="1196" y="628"/>
                    </a:lnTo>
                    <a:lnTo>
                      <a:pt x="1147" y="649"/>
                    </a:lnTo>
                    <a:lnTo>
                      <a:pt x="1092" y="667"/>
                    </a:lnTo>
                    <a:lnTo>
                      <a:pt x="1031" y="683"/>
                    </a:lnTo>
                    <a:lnTo>
                      <a:pt x="967" y="694"/>
                    </a:lnTo>
                    <a:lnTo>
                      <a:pt x="896" y="704"/>
                    </a:lnTo>
                    <a:lnTo>
                      <a:pt x="824" y="710"/>
                    </a:lnTo>
                    <a:lnTo>
                      <a:pt x="795" y="712"/>
                    </a:lnTo>
                    <a:lnTo>
                      <a:pt x="476" y="712"/>
                    </a:lnTo>
                    <a:lnTo>
                      <a:pt x="472" y="712"/>
                    </a:lnTo>
                    <a:lnTo>
                      <a:pt x="409" y="708"/>
                    </a:lnTo>
                    <a:lnTo>
                      <a:pt x="348" y="704"/>
                    </a:lnTo>
                    <a:lnTo>
                      <a:pt x="290" y="696"/>
                    </a:lnTo>
                    <a:lnTo>
                      <a:pt x="235" y="689"/>
                    </a:lnTo>
                    <a:lnTo>
                      <a:pt x="186" y="677"/>
                    </a:lnTo>
                    <a:lnTo>
                      <a:pt x="141" y="663"/>
                    </a:lnTo>
                    <a:lnTo>
                      <a:pt x="102" y="648"/>
                    </a:lnTo>
                    <a:lnTo>
                      <a:pt x="67" y="630"/>
                    </a:lnTo>
                    <a:lnTo>
                      <a:pt x="39" y="608"/>
                    </a:lnTo>
                    <a:lnTo>
                      <a:pt x="18" y="583"/>
                    </a:lnTo>
                    <a:lnTo>
                      <a:pt x="6" y="554"/>
                    </a:lnTo>
                    <a:lnTo>
                      <a:pt x="0" y="524"/>
                    </a:lnTo>
                    <a:lnTo>
                      <a:pt x="0" y="520"/>
                    </a:lnTo>
                    <a:lnTo>
                      <a:pt x="4" y="487"/>
                    </a:lnTo>
                    <a:lnTo>
                      <a:pt x="16" y="446"/>
                    </a:lnTo>
                    <a:lnTo>
                      <a:pt x="51" y="370"/>
                    </a:lnTo>
                    <a:lnTo>
                      <a:pt x="94" y="299"/>
                    </a:lnTo>
                    <a:lnTo>
                      <a:pt x="147" y="235"/>
                    </a:lnTo>
                    <a:lnTo>
                      <a:pt x="204" y="176"/>
                    </a:lnTo>
                    <a:lnTo>
                      <a:pt x="270" y="125"/>
                    </a:lnTo>
                    <a:lnTo>
                      <a:pt x="341" y="82"/>
                    </a:lnTo>
                    <a:lnTo>
                      <a:pt x="415" y="47"/>
                    </a:lnTo>
                    <a:lnTo>
                      <a:pt x="497" y="21"/>
                    </a:lnTo>
                    <a:lnTo>
                      <a:pt x="581" y="6"/>
                    </a:lnTo>
                    <a:lnTo>
                      <a:pt x="667" y="0"/>
                    </a:lnTo>
                    <a:lnTo>
                      <a:pt x="667" y="0"/>
                    </a:lnTo>
                    <a:lnTo>
                      <a:pt x="759" y="6"/>
                    </a:lnTo>
                    <a:lnTo>
                      <a:pt x="847" y="23"/>
                    </a:lnTo>
                    <a:lnTo>
                      <a:pt x="932" y="53"/>
                    </a:lnTo>
                    <a:lnTo>
                      <a:pt x="1010" y="90"/>
                    </a:lnTo>
                    <a:lnTo>
                      <a:pt x="1082" y="137"/>
                    </a:lnTo>
                    <a:lnTo>
                      <a:pt x="1149" y="194"/>
                    </a:lnTo>
                    <a:lnTo>
                      <a:pt x="1208" y="256"/>
                    </a:lnTo>
                    <a:lnTo>
                      <a:pt x="1258" y="325"/>
                    </a:lnTo>
                    <a:lnTo>
                      <a:pt x="1301" y="401"/>
                    </a:lnTo>
                    <a:lnTo>
                      <a:pt x="1301" y="401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FFFFFF"/>
                  </a:gs>
                  <a:gs pos="100000">
                    <a:srgbClr val="FFCC66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0">
                    <a:solidFill>
                      <a:srgbClr val="BBF6EE"/>
                    </a:solidFill>
                    <a:prstDash val="solid"/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55" name="Text Box 36"/>
            <p:cNvSpPr txBox="1">
              <a:spLocks noChangeArrowheads="1"/>
            </p:cNvSpPr>
            <p:nvPr/>
          </p:nvSpPr>
          <p:spPr bwMode="gray">
            <a:xfrm>
              <a:off x="2641402" y="1556792"/>
              <a:ext cx="1570558" cy="92333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 smtClean="0"/>
                <a:t>Animal and </a:t>
              </a:r>
              <a:br>
                <a:rPr lang="en-US" altLang="zh-CN" dirty="0" smtClean="0"/>
              </a:br>
              <a:r>
                <a:rPr lang="en-US" altLang="zh-CN" dirty="0" smtClean="0"/>
                <a:t>botany species</a:t>
              </a:r>
              <a:br>
                <a:rPr lang="en-US" altLang="zh-CN" dirty="0" smtClean="0"/>
              </a:br>
              <a:r>
                <a:rPr lang="en-US" altLang="zh-CN" dirty="0" smtClean="0"/>
                <a:t>data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9210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en-US" altLang="zh-CN" dirty="0"/>
              <a:t>Introduction</a:t>
            </a:r>
          </a:p>
          <a:p>
            <a:r>
              <a:rPr lang="en-US" altLang="zh-CN" dirty="0" smtClean="0"/>
              <a:t>Data collection and database system 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Bird Species identification</a:t>
            </a:r>
          </a:p>
          <a:p>
            <a:r>
              <a:rPr lang="en-US" altLang="zh-CN" dirty="0" smtClean="0"/>
              <a:t>Future work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8928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</a:t>
            </a:r>
            <a:r>
              <a:rPr lang="en-US" altLang="zh-CN" dirty="0" smtClean="0"/>
              <a:t>ystem Architecture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05" y="1196752"/>
            <a:ext cx="8862189" cy="5463182"/>
          </a:xfrm>
        </p:spPr>
      </p:pic>
    </p:spTree>
    <p:extLst>
      <p:ext uri="{BB962C8B-B14F-4D97-AF65-F5344CB8AC3E}">
        <p14:creationId xmlns:p14="http://schemas.microsoft.com/office/powerpoint/2010/main" val="422099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058" name="Picture 1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362" y="835484"/>
            <a:ext cx="5655464" cy="3025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3059" name="Picture 2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52" y="2636912"/>
            <a:ext cx="4356100" cy="4033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3061" name="Picture 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4330" y="899604"/>
            <a:ext cx="4095750" cy="434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457200" y="274638"/>
            <a:ext cx="8229600" cy="706090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smtClean="0"/>
              <a:t>(1)  DNA Barcoding</a:t>
            </a:r>
            <a:endParaRPr lang="zh-CN" altLang="en-US" dirty="0"/>
          </a:p>
        </p:txBody>
      </p:sp>
      <p:pic>
        <p:nvPicPr>
          <p:cNvPr id="173060" name="Picture 2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638" y="4005263"/>
            <a:ext cx="4849812" cy="286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8878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3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73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73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56" y="544623"/>
            <a:ext cx="9144000" cy="566124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6" y="915928"/>
            <a:ext cx="9144000" cy="4572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1" y="1392859"/>
            <a:ext cx="9144000" cy="47346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6" y="1922733"/>
            <a:ext cx="9144000" cy="460452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9" y="2830623"/>
            <a:ext cx="9144000" cy="4605680"/>
          </a:xfrm>
          <a:prstGeom prst="rect">
            <a:avLst/>
          </a:prstGeom>
        </p:spPr>
      </p:pic>
      <p:sp>
        <p:nvSpPr>
          <p:cNvPr id="7" name="标题 1"/>
          <p:cNvSpPr txBox="1">
            <a:spLocks/>
          </p:cNvSpPr>
          <p:nvPr/>
        </p:nvSpPr>
        <p:spPr>
          <a:xfrm>
            <a:off x="524201" y="0"/>
            <a:ext cx="8229600" cy="706090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smtClean="0"/>
              <a:t>(2) Bird image retrieval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1435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038"/>
            <a:ext cx="9144000" cy="458896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2816"/>
            <a:ext cx="9144000" cy="457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6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77552"/>
            <a:ext cx="8685714" cy="66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41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img3.douban.com/lpic/s31041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980728"/>
            <a:ext cx="3816424" cy="5472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1331640" y="260648"/>
            <a:ext cx="71287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600" dirty="0" smtClean="0">
                <a:solidFill>
                  <a:srgbClr val="333333"/>
                </a:solidFill>
                <a:latin typeface="tahoma" panose="020B0604030504040204" pitchFamily="34" charset="0"/>
              </a:rPr>
              <a:t>(3)  Morphological Identification</a:t>
            </a:r>
            <a:endParaRPr lang="zh-CN" altLang="en-US" sz="3600" dirty="0"/>
          </a:p>
        </p:txBody>
      </p:sp>
      <p:sp>
        <p:nvSpPr>
          <p:cNvPr id="4" name="矩形 3"/>
          <p:cNvSpPr/>
          <p:nvPr/>
        </p:nvSpPr>
        <p:spPr>
          <a:xfrm>
            <a:off x="162024" y="1059765"/>
            <a:ext cx="5400600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333333"/>
                </a:solidFill>
                <a:latin typeface="arial" panose="020B0604020202020204" pitchFamily="34" charset="0"/>
              </a:rPr>
              <a:t>Chinese birds retrieval </a:t>
            </a:r>
            <a:r>
              <a:rPr lang="en-US" altLang="zh-CN" sz="2800" dirty="0" smtClean="0">
                <a:solidFill>
                  <a:srgbClr val="333333"/>
                </a:solidFill>
                <a:latin typeface="arial" panose="020B0604020202020204" pitchFamily="34" charset="0"/>
              </a:rPr>
              <a:t>system</a:t>
            </a:r>
          </a:p>
          <a:p>
            <a:r>
              <a:rPr lang="en-US" altLang="zh-CN" sz="2400" dirty="0" smtClean="0"/>
              <a:t>Academician Zheng </a:t>
            </a:r>
            <a:r>
              <a:rPr lang="en-US" altLang="zh-CN" sz="2400" dirty="0" err="1" smtClean="0"/>
              <a:t>Zuoxin</a:t>
            </a:r>
            <a:endParaRPr lang="en-US" altLang="zh-CN" sz="2400" dirty="0" smtClean="0"/>
          </a:p>
          <a:p>
            <a:r>
              <a:rPr lang="en-US" altLang="zh-CN" sz="2400" dirty="0" smtClean="0"/>
              <a:t>Third version</a:t>
            </a:r>
            <a:endParaRPr lang="en-US" altLang="zh-CN" sz="2400" dirty="0"/>
          </a:p>
          <a:p>
            <a:endParaRPr lang="zh-CN" altLang="en-US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24" y="3495630"/>
            <a:ext cx="4600575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1948011"/>
            <a:ext cx="1905000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67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7851"/>
            <a:ext cx="8961905" cy="5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43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en-US" altLang="zh-CN" dirty="0">
                <a:solidFill>
                  <a:srgbClr val="FF0000"/>
                </a:solidFill>
              </a:rPr>
              <a:t>Introduction</a:t>
            </a:r>
          </a:p>
          <a:p>
            <a:r>
              <a:rPr lang="en-US" altLang="zh-CN" dirty="0" smtClean="0"/>
              <a:t>Data collection and database system </a:t>
            </a:r>
          </a:p>
          <a:p>
            <a:r>
              <a:rPr lang="en-US" altLang="zh-CN" dirty="0" smtClean="0"/>
              <a:t>Bird Species identification</a:t>
            </a:r>
          </a:p>
          <a:p>
            <a:r>
              <a:rPr lang="en-US" altLang="zh-CN" dirty="0" smtClean="0"/>
              <a:t>Future work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743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680"/>
            <a:ext cx="9144000" cy="518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8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en-US" altLang="zh-CN" dirty="0"/>
              <a:t>Introduction</a:t>
            </a:r>
          </a:p>
          <a:p>
            <a:r>
              <a:rPr lang="en-US" altLang="zh-CN" dirty="0" smtClean="0"/>
              <a:t>Data collection and database system </a:t>
            </a:r>
          </a:p>
          <a:p>
            <a:r>
              <a:rPr lang="en-US" altLang="zh-CN" dirty="0"/>
              <a:t>Bird Species identification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Future work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838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Future Work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Data collection - more data accumulated</a:t>
            </a:r>
          </a:p>
          <a:p>
            <a:r>
              <a:rPr lang="en-US" altLang="zh-CN" dirty="0" smtClean="0"/>
              <a:t>Improve the identification methods to achieve better accuracy and better performance</a:t>
            </a:r>
          </a:p>
          <a:p>
            <a:r>
              <a:rPr lang="en-US" altLang="zh-CN" dirty="0" smtClean="0"/>
              <a:t>Voice recognition </a:t>
            </a:r>
          </a:p>
          <a:p>
            <a:r>
              <a:rPr lang="en-US" altLang="zh-CN" dirty="0" smtClean="0"/>
              <a:t>More analysis and e-Science application</a:t>
            </a:r>
          </a:p>
          <a:p>
            <a:r>
              <a:rPr lang="en-US" altLang="zh-CN" dirty="0" smtClean="0"/>
              <a:t>……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864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1196752"/>
            <a:ext cx="8229600" cy="4525963"/>
          </a:xfrm>
        </p:spPr>
        <p:txBody>
          <a:bodyPr/>
          <a:lstStyle/>
          <a:p>
            <a:pPr marL="0" indent="0">
              <a:buNone/>
            </a:pPr>
            <a:endParaRPr lang="en-US" altLang="zh-CN" sz="3600" dirty="0" smtClean="0"/>
          </a:p>
          <a:p>
            <a:pPr marL="0" indent="0" algn="ctr">
              <a:buNone/>
            </a:pPr>
            <a:r>
              <a:rPr lang="en-US" altLang="zh-CN" sz="6000" dirty="0" smtClean="0"/>
              <a:t>Thanks</a:t>
            </a:r>
            <a:r>
              <a:rPr lang="en-US" altLang="zh-CN" sz="6000" dirty="0" smtClean="0"/>
              <a:t>!</a:t>
            </a:r>
            <a:endParaRPr lang="en-US" altLang="zh-CN" sz="6000" dirty="0" smtClean="0"/>
          </a:p>
        </p:txBody>
      </p:sp>
      <p:sp>
        <p:nvSpPr>
          <p:cNvPr id="4" name="矩形 3"/>
          <p:cNvSpPr/>
          <p:nvPr/>
        </p:nvSpPr>
        <p:spPr>
          <a:xfrm>
            <a:off x="3059832" y="4221088"/>
            <a:ext cx="306686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/>
              <a:t>lijian</a:t>
            </a:r>
            <a:r>
              <a:rPr lang="en-US" altLang="zh-CN" sz="4000" dirty="0">
                <a:hlinkClick r:id="rId2"/>
              </a:rPr>
              <a:t>@cnic.cn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645243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pic>
        <p:nvPicPr>
          <p:cNvPr id="146435" name="Picture 3" descr="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36" name="Picture 4" descr="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37" name="Picture 5" descr="c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6438" name="Picture 6" descr="d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3779912" y="0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prstClr val="white"/>
                </a:solidFill>
              </a:rPr>
              <a:t>Qinghai Lake is located at the north-eastern end of the Qinghai-Tibetan Plateau</a:t>
            </a:r>
            <a:endParaRPr lang="zh-CN" alt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7476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46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46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46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150532" name="Picture 4" descr="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91440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矩形 1"/>
            <p:cNvSpPr/>
            <p:nvPr/>
          </p:nvSpPr>
          <p:spPr>
            <a:xfrm>
              <a:off x="720267" y="273734"/>
              <a:ext cx="7128792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altLang="zh-CN" sz="3200" dirty="0">
                  <a:solidFill>
                    <a:srgbClr val="FF0000"/>
                  </a:solidFill>
                </a:rPr>
                <a:t>the largest inland saline lake in  </a:t>
              </a:r>
              <a:r>
                <a:rPr lang="en-US" altLang="zh-CN" sz="3200" dirty="0" smtClean="0">
                  <a:solidFill>
                    <a:srgbClr val="FF0000"/>
                  </a:solidFill>
                </a:rPr>
                <a:t>China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altLang="zh-CN" sz="3200" dirty="0">
                  <a:solidFill>
                    <a:srgbClr val="FF0000"/>
                  </a:solidFill>
                </a:rPr>
                <a:t>wetland of International Importance</a:t>
              </a:r>
            </a:p>
            <a:p>
              <a:endParaRPr lang="en-US" altLang="zh-CN" sz="3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  <p:grpSp>
        <p:nvGrpSpPr>
          <p:cNvPr id="5" name="组合 4"/>
          <p:cNvGrpSpPr/>
          <p:nvPr/>
        </p:nvGrpSpPr>
        <p:grpSpPr>
          <a:xfrm>
            <a:off x="107504" y="69850"/>
            <a:ext cx="9144000" cy="6858000"/>
            <a:chOff x="-6080" y="0"/>
            <a:chExt cx="9144000" cy="6858000"/>
          </a:xfrm>
        </p:grpSpPr>
        <p:pic>
          <p:nvPicPr>
            <p:cNvPr id="150533" name="Picture 5" descr="斑头雁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6080" y="0"/>
              <a:ext cx="91440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矩形 3"/>
            <p:cNvSpPr/>
            <p:nvPr/>
          </p:nvSpPr>
          <p:spPr>
            <a:xfrm>
              <a:off x="451120" y="131041"/>
              <a:ext cx="7935465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buFont typeface="Wingdings" pitchFamily="2" charset="2"/>
                <a:buChar char="Ø"/>
              </a:pPr>
              <a:r>
                <a:rPr lang="en-US" altLang="zh-CN" sz="2800" b="1" dirty="0">
                  <a:solidFill>
                    <a:srgbClr val="00B0F0"/>
                  </a:solidFill>
                </a:rPr>
                <a:t>rich in plants and aquatic biological </a:t>
              </a:r>
              <a:r>
                <a:rPr lang="en-US" altLang="zh-CN" sz="2800" b="1" dirty="0" smtClean="0">
                  <a:solidFill>
                    <a:srgbClr val="00B0F0"/>
                  </a:solidFill>
                </a:rPr>
                <a:t> resources</a:t>
              </a:r>
            </a:p>
            <a:p>
              <a:pPr>
                <a:buFont typeface="Wingdings" pitchFamily="2" charset="2"/>
                <a:buChar char="Ø"/>
              </a:pPr>
              <a:r>
                <a:rPr lang="en-US" altLang="zh-CN" sz="2800" b="1" dirty="0" smtClean="0">
                  <a:solidFill>
                    <a:srgbClr val="00B0F0"/>
                  </a:solidFill>
                </a:rPr>
                <a:t>a </a:t>
              </a:r>
              <a:r>
                <a:rPr lang="en-US" altLang="zh-CN" sz="2800" b="1" dirty="0">
                  <a:solidFill>
                    <a:srgbClr val="00B0F0"/>
                  </a:solidFill>
                </a:rPr>
                <a:t>paradise for birds living and breeding</a:t>
              </a:r>
            </a:p>
          </p:txBody>
        </p:sp>
      </p:grpSp>
      <p:pic>
        <p:nvPicPr>
          <p:cNvPr id="14" name="Picture 6" descr="CRW_3090-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69850"/>
            <a:ext cx="10404475" cy="692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组合 14"/>
          <p:cNvGrpSpPr/>
          <p:nvPr/>
        </p:nvGrpSpPr>
        <p:grpSpPr>
          <a:xfrm>
            <a:off x="47550" y="92075"/>
            <a:ext cx="9756775" cy="6905625"/>
            <a:chOff x="306759" y="135730"/>
            <a:chExt cx="9756775" cy="6905625"/>
          </a:xfrm>
        </p:grpSpPr>
        <p:pic>
          <p:nvPicPr>
            <p:cNvPr id="16" name="Picture 7" descr="7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6759" y="135730"/>
              <a:ext cx="9756775" cy="6905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AutoShape 8"/>
            <p:cNvSpPr>
              <a:spLocks noChangeArrowheads="1"/>
            </p:cNvSpPr>
            <p:nvPr/>
          </p:nvSpPr>
          <p:spPr bwMode="auto">
            <a:xfrm>
              <a:off x="1295772" y="4141944"/>
              <a:ext cx="3889375" cy="1581150"/>
            </a:xfrm>
            <a:prstGeom prst="wedgeRoundRectCallout">
              <a:avLst>
                <a:gd name="adj1" fmla="val 44981"/>
                <a:gd name="adj2" fmla="val -90361"/>
                <a:gd name="adj3" fmla="val 16667"/>
              </a:avLst>
            </a:prstGeom>
            <a:solidFill>
              <a:schemeClr val="accent1"/>
            </a:solidFill>
            <a:ln w="8001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>
              <a:spAutoFit/>
            </a:bodyPr>
            <a:lstStyle/>
            <a:p>
              <a:pPr latinLnBrk="1"/>
              <a:r>
                <a:rPr lang="en-US" altLang="zh-CN" dirty="0" err="1">
                  <a:solidFill>
                    <a:prstClr val="black"/>
                  </a:solidFill>
                </a:rPr>
                <a:t>Przewalski's</a:t>
              </a:r>
              <a:r>
                <a:rPr lang="en-US" altLang="zh-CN" dirty="0">
                  <a:solidFill>
                    <a:prstClr val="black"/>
                  </a:solidFill>
                </a:rPr>
                <a:t> Gazelle</a:t>
              </a:r>
            </a:p>
            <a:p>
              <a:pPr latinLnBrk="1"/>
              <a:endParaRPr lang="en-US" altLang="zh-CN" dirty="0">
                <a:solidFill>
                  <a:prstClr val="black"/>
                </a:solidFill>
              </a:endParaRPr>
            </a:p>
            <a:p>
              <a:pPr latinLnBrk="1"/>
              <a:r>
                <a:rPr lang="en-US" altLang="zh-CN" dirty="0">
                  <a:solidFill>
                    <a:prstClr val="black"/>
                  </a:solidFill>
                </a:rPr>
                <a:t>Endangered Species, just live in China, total number less than 500 in the world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6581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730" name="Picture 2" descr="Fig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774154"/>
            <a:ext cx="7267575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1731" name="Rectangle 3"/>
          <p:cNvSpPr>
            <a:spLocks noChangeArrowheads="1"/>
          </p:cNvSpPr>
          <p:nvPr/>
        </p:nvSpPr>
        <p:spPr bwMode="auto">
          <a:xfrm>
            <a:off x="468313" y="6165850"/>
            <a:ext cx="846296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r>
              <a:rPr lang="en-US" altLang="zh-CN" sz="2000">
                <a:solidFill>
                  <a:prstClr val="black"/>
                </a:solidFill>
                <a:latin typeface="Times New Roman" pitchFamily="18" charset="0"/>
              </a:rPr>
              <a:t>Location map of Qinghai Lake, including the range of the Central Asian Flyway. </a:t>
            </a:r>
          </a:p>
        </p:txBody>
      </p:sp>
      <p:sp>
        <p:nvSpPr>
          <p:cNvPr id="2" name="矩形 1"/>
          <p:cNvSpPr/>
          <p:nvPr/>
        </p:nvSpPr>
        <p:spPr>
          <a:xfrm>
            <a:off x="4572000" y="12343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</a:rPr>
              <a:t>Qinghai Lake is one of the most important breeding and stopover sites for migratory birds along the Central Asian Flyway</a:t>
            </a:r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2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2"/>
          <p:cNvSpPr txBox="1">
            <a:spLocks noChangeArrowheads="1"/>
          </p:cNvSpPr>
          <p:nvPr/>
        </p:nvSpPr>
        <p:spPr bwMode="auto">
          <a:xfrm>
            <a:off x="71438" y="5589588"/>
            <a:ext cx="752475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2400" dirty="0">
                <a:solidFill>
                  <a:prstClr val="black"/>
                </a:solidFill>
                <a:latin typeface="Calibri"/>
              </a:rPr>
              <a:t>Joint Research Center of Chinese Academy of Sciences and Qinghai Lake National Nature Reserve </a:t>
            </a:r>
          </a:p>
        </p:txBody>
      </p:sp>
      <p:grpSp>
        <p:nvGrpSpPr>
          <p:cNvPr id="7171" name="Group 3"/>
          <p:cNvGrpSpPr>
            <a:grpSpLocks/>
          </p:cNvGrpSpPr>
          <p:nvPr/>
        </p:nvGrpSpPr>
        <p:grpSpPr bwMode="auto">
          <a:xfrm>
            <a:off x="36513" y="1917700"/>
            <a:ext cx="6551612" cy="3240088"/>
            <a:chOff x="23" y="981"/>
            <a:chExt cx="4989" cy="2451"/>
          </a:xfrm>
        </p:grpSpPr>
        <p:pic>
          <p:nvPicPr>
            <p:cNvPr id="7174" name="Picture 4" descr="IOM log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88" y="1067"/>
              <a:ext cx="1224" cy="1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75" name="Picture 5" descr="未标题-1 拷贝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91A9F6"/>
                </a:clrFrom>
                <a:clrTo>
                  <a:srgbClr val="91A9F6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1" y="981"/>
              <a:ext cx="1452" cy="12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76" name="Picture 6" descr="logos-ioz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4" y="1067"/>
              <a:ext cx="1043" cy="10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77" name="Picture 7" descr="cnic-logo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" y="1158"/>
              <a:ext cx="1134" cy="9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78" name="Picture 8" descr="116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63" y="2219"/>
              <a:ext cx="1224" cy="1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79" name="Picture 9" descr="index_r1_c2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" y="2310"/>
              <a:ext cx="1451" cy="1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0" name="Picture 10" descr="hhs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38" y="2310"/>
              <a:ext cx="1226" cy="1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81" name="Picture 11" descr="sss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88" y="2264"/>
              <a:ext cx="1179" cy="1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172" name="Rectangle 12"/>
          <p:cNvSpPr>
            <a:spLocks noGrp="1" noChangeArrowheads="1"/>
          </p:cNvSpPr>
          <p:nvPr>
            <p:ph type="title"/>
          </p:nvPr>
        </p:nvSpPr>
        <p:spPr>
          <a:xfrm>
            <a:off x="250825" y="274638"/>
            <a:ext cx="8642350" cy="1143000"/>
          </a:xfrm>
          <a:noFill/>
        </p:spPr>
        <p:txBody>
          <a:bodyPr/>
          <a:lstStyle/>
          <a:p>
            <a:pPr eaLnBrk="1" hangingPunct="1"/>
            <a:r>
              <a:rPr lang="en-US" altLang="zh-CN" sz="2800" dirty="0" smtClean="0">
                <a:solidFill>
                  <a:schemeClr val="accent1"/>
                </a:solidFill>
              </a:rPr>
              <a:t>e-Science Application in Qinghai Lake Region</a:t>
            </a:r>
            <a:r>
              <a:rPr lang="en-US" altLang="zh-CN" sz="4000" dirty="0" smtClean="0">
                <a:solidFill>
                  <a:schemeClr val="accent1"/>
                </a:solidFill>
              </a:rPr>
              <a:t> </a:t>
            </a:r>
          </a:p>
        </p:txBody>
      </p:sp>
      <p:sp>
        <p:nvSpPr>
          <p:cNvPr id="7173" name="Rectangle 13"/>
          <p:cNvSpPr>
            <a:spLocks noChangeArrowheads="1"/>
          </p:cNvSpPr>
          <p:nvPr/>
        </p:nvSpPr>
        <p:spPr bwMode="auto">
          <a:xfrm>
            <a:off x="6731000" y="2133600"/>
            <a:ext cx="2305050" cy="283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99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zh-CN" dirty="0">
                <a:solidFill>
                  <a:prstClr val="black"/>
                </a:solidFill>
              </a:rPr>
              <a:t>the first e-Science application for supporting ecological protection and research in plateau region, as well as the first application to national nature reserve in China</a:t>
            </a:r>
          </a:p>
        </p:txBody>
      </p:sp>
    </p:spTree>
    <p:extLst>
      <p:ext uri="{BB962C8B-B14F-4D97-AF65-F5344CB8AC3E}">
        <p14:creationId xmlns:p14="http://schemas.microsoft.com/office/powerpoint/2010/main" val="3114521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en-US" altLang="zh-CN" dirty="0" smtClean="0"/>
              <a:t>Introduction</a:t>
            </a:r>
          </a:p>
          <a:p>
            <a:r>
              <a:rPr lang="en-US" altLang="zh-CN" dirty="0" smtClean="0">
                <a:solidFill>
                  <a:srgbClr val="FF0000"/>
                </a:solidFill>
              </a:rPr>
              <a:t>Data collection and database system </a:t>
            </a:r>
          </a:p>
          <a:p>
            <a:r>
              <a:rPr lang="en-US" altLang="zh-CN" dirty="0" smtClean="0"/>
              <a:t>Bird Species identification</a:t>
            </a:r>
          </a:p>
          <a:p>
            <a:r>
              <a:rPr lang="en-US" altLang="zh-CN" dirty="0" smtClean="0"/>
              <a:t>Future work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345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accent1"/>
                </a:solidFill>
              </a:rPr>
              <a:t>Network Infrastructure</a:t>
            </a:r>
            <a:endParaRPr lang="zh-CN" altLang="en-US" dirty="0">
              <a:solidFill>
                <a:schemeClr val="accent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340" y="1700808"/>
            <a:ext cx="9195852" cy="460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11186" y="5589240"/>
            <a:ext cx="592956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zh-CN" dirty="0" smtClean="0"/>
              <a:t>IPv6 enabled </a:t>
            </a:r>
            <a:r>
              <a:rPr lang="en-US" altLang="zh-CN" dirty="0"/>
              <a:t>network </a:t>
            </a:r>
            <a:r>
              <a:rPr lang="en-US" altLang="zh-CN" dirty="0" smtClean="0"/>
              <a:t>system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altLang="zh-CN" dirty="0"/>
              <a:t>C</a:t>
            </a:r>
            <a:r>
              <a:rPr lang="en-US" altLang="zh-CN" dirty="0" smtClean="0"/>
              <a:t>onnects </a:t>
            </a:r>
            <a:r>
              <a:rPr lang="en-US" altLang="zh-CN" dirty="0"/>
              <a:t>the </a:t>
            </a:r>
            <a:r>
              <a:rPr lang="en-US" altLang="zh-CN" dirty="0" smtClean="0"/>
              <a:t>networked observing </a:t>
            </a:r>
            <a:r>
              <a:rPr lang="en-US" altLang="zh-CN" dirty="0"/>
              <a:t>systems deployed in the core protection area of </a:t>
            </a:r>
            <a:r>
              <a:rPr lang="en-US" altLang="zh-CN" dirty="0" smtClean="0"/>
              <a:t>the QLNNR </a:t>
            </a:r>
            <a:r>
              <a:rPr lang="en-US" altLang="zh-CN" dirty="0"/>
              <a:t>into </a:t>
            </a:r>
            <a:r>
              <a:rPr lang="en-US" altLang="zh-CN" dirty="0" smtClean="0"/>
              <a:t>CSTNET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altLang="zh-CN" dirty="0" smtClean="0"/>
              <a:t>A </a:t>
            </a:r>
            <a:r>
              <a:rPr lang="en-US" altLang="zh-CN" dirty="0"/>
              <a:t>component of China Next </a:t>
            </a:r>
            <a:r>
              <a:rPr lang="en-US" altLang="zh-CN" dirty="0" smtClean="0"/>
              <a:t>Generation Network </a:t>
            </a:r>
            <a:r>
              <a:rPr lang="en-US" altLang="zh-CN" dirty="0"/>
              <a:t>(CNGI)</a:t>
            </a:r>
            <a:endParaRPr lang="zh-CN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5077486"/>
            <a:ext cx="1372712" cy="511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20" y="1274074"/>
            <a:ext cx="1445512" cy="5036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09264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smtClean="0"/>
          </a:p>
        </p:txBody>
      </p:sp>
      <p:pic>
        <p:nvPicPr>
          <p:cNvPr id="2150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32656"/>
            <a:ext cx="9147112" cy="6246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23528" y="5661248"/>
            <a:ext cx="51162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Field Investigation and survey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741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波形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7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8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9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10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5882</TotalTime>
  <Words>388</Words>
  <Application>Microsoft Office PowerPoint</Application>
  <PresentationFormat>全屏显示(4:3)</PresentationFormat>
  <Paragraphs>86</Paragraphs>
  <Slides>23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23</vt:i4>
      </vt:variant>
    </vt:vector>
  </HeadingPairs>
  <TitlesOfParts>
    <vt:vector size="40" baseType="lpstr">
      <vt:lpstr>华文楷体</vt:lpstr>
      <vt:lpstr>华文新魏</vt:lpstr>
      <vt:lpstr>宋体</vt:lpstr>
      <vt:lpstr>Arial</vt:lpstr>
      <vt:lpstr>Arial</vt:lpstr>
      <vt:lpstr>Calibri</vt:lpstr>
      <vt:lpstr>Candara</vt:lpstr>
      <vt:lpstr>tahoma</vt:lpstr>
      <vt:lpstr>Times New Roman</vt:lpstr>
      <vt:lpstr>Wingdings</vt:lpstr>
      <vt:lpstr>Office 主题​​</vt:lpstr>
      <vt:lpstr>1_Office 主题​​</vt:lpstr>
      <vt:lpstr>5_Office 主题​​</vt:lpstr>
      <vt:lpstr>7_Office 主题​​</vt:lpstr>
      <vt:lpstr>8_Office 主题​​</vt:lpstr>
      <vt:lpstr>9_Office 主题​​</vt:lpstr>
      <vt:lpstr>10_Office 主题​​</vt:lpstr>
      <vt:lpstr>Bird Species Identification e-Science Application Case in Qinghai Lake Region </vt:lpstr>
      <vt:lpstr>Outline</vt:lpstr>
      <vt:lpstr>PowerPoint 演示文稿</vt:lpstr>
      <vt:lpstr>PowerPoint 演示文稿</vt:lpstr>
      <vt:lpstr>PowerPoint 演示文稿</vt:lpstr>
      <vt:lpstr>e-Science Application in Qinghai Lake Region </vt:lpstr>
      <vt:lpstr>Outline</vt:lpstr>
      <vt:lpstr>Network Infrastructure</vt:lpstr>
      <vt:lpstr>PowerPoint 演示文稿</vt:lpstr>
      <vt:lpstr>PowerPoint 演示文稿</vt:lpstr>
      <vt:lpstr>PowerPoint 演示文稿</vt:lpstr>
      <vt:lpstr>Outline</vt:lpstr>
      <vt:lpstr>System Architecture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Outline</vt:lpstr>
      <vt:lpstr>Future Work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neptunelz</dc:creator>
  <cp:lastModifiedBy>lijian</cp:lastModifiedBy>
  <cp:revision>77</cp:revision>
  <dcterms:created xsi:type="dcterms:W3CDTF">2013-08-17T13:22:26Z</dcterms:created>
  <dcterms:modified xsi:type="dcterms:W3CDTF">2015-04-10T03:00:41Z</dcterms:modified>
</cp:coreProperties>
</file>

<file path=docProps/thumbnail.jpeg>
</file>